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66" r:id="rId4"/>
    <p:sldId id="257" r:id="rId5"/>
    <p:sldId id="265" r:id="rId6"/>
    <p:sldId id="273" r:id="rId7"/>
    <p:sldId id="258" r:id="rId8"/>
    <p:sldId id="259" r:id="rId9"/>
    <p:sldId id="267" r:id="rId10"/>
    <p:sldId id="272" r:id="rId11"/>
    <p:sldId id="268" r:id="rId12"/>
    <p:sldId id="260" r:id="rId13"/>
    <p:sldId id="261" r:id="rId14"/>
    <p:sldId id="262" r:id="rId15"/>
    <p:sldId id="263" r:id="rId16"/>
    <p:sldId id="271" r:id="rId17"/>
    <p:sldId id="269" r:id="rId18"/>
    <p:sldId id="270" r:id="rId19"/>
    <p:sldId id="274" r:id="rId20"/>
    <p:sldId id="264" r:id="rId21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06824"/>
    <a:srgbClr val="023D5B"/>
    <a:srgbClr val="A10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9B3599-3064-4C05-9C20-00DD1034AB13}" type="doc">
      <dgm:prSet loTypeId="urn:microsoft.com/office/officeart/2005/8/layout/matrix2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326ADECC-6069-49E7-9903-EE529D991A7F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rtl="1">
            <a:buClr>
              <a:srgbClr val="F06824"/>
            </a:buClr>
          </a:pPr>
          <a:r>
            <a:rPr lang="fa-IR" sz="1800" b="1" dirty="0">
              <a:solidFill>
                <a:schemeClr val="bg1"/>
              </a:solidFill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rPr>
            <a:t>فرصت‌های پیش روی من چیست؟!</a:t>
          </a:r>
          <a:endParaRPr lang="fa-IR" sz="1800" dirty="0">
            <a:solidFill>
              <a:schemeClr val="bg1"/>
            </a:solidFill>
          </a:endParaRPr>
        </a:p>
      </dgm:t>
    </dgm:pt>
    <dgm:pt modelId="{09C747A8-F507-4CEB-B1AC-15C86087A907}" type="parTrans" cxnId="{BF5D337A-41C2-4E01-A4BE-AD4FF076BEFF}">
      <dgm:prSet/>
      <dgm:spPr/>
      <dgm:t>
        <a:bodyPr/>
        <a:lstStyle/>
        <a:p>
          <a:pPr rtl="1"/>
          <a:endParaRPr lang="fa-IR" sz="1800"/>
        </a:p>
      </dgm:t>
    </dgm:pt>
    <dgm:pt modelId="{D12906BA-984D-4AB2-912B-97DD8289EC55}" type="sibTrans" cxnId="{BF5D337A-41C2-4E01-A4BE-AD4FF076BEFF}">
      <dgm:prSet/>
      <dgm:spPr/>
      <dgm:t>
        <a:bodyPr/>
        <a:lstStyle/>
        <a:p>
          <a:pPr rtl="1"/>
          <a:endParaRPr lang="fa-IR" sz="1800"/>
        </a:p>
      </dgm:t>
    </dgm:pt>
    <dgm:pt modelId="{27BFD03B-AD83-458D-AA3C-DFB063C56270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rtl="1">
            <a:buClr>
              <a:srgbClr val="F06824"/>
            </a:buClr>
          </a:pPr>
          <a:r>
            <a:rPr lang="fa-IR" sz="1800" b="1" dirty="0">
              <a:solidFill>
                <a:schemeClr val="bg1"/>
              </a:solidFill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rPr>
            <a:t>نقطه قوت من چیست؟</a:t>
          </a:r>
          <a:endParaRPr lang="fa-IR" sz="1800" dirty="0">
            <a:solidFill>
              <a:schemeClr val="bg1"/>
            </a:solidFill>
          </a:endParaRPr>
        </a:p>
      </dgm:t>
    </dgm:pt>
    <dgm:pt modelId="{D28B8C0D-5531-4EBC-9D76-EDF36765B2B4}" type="parTrans" cxnId="{4D36BF76-EE72-4C62-8777-6588B905924B}">
      <dgm:prSet/>
      <dgm:spPr/>
      <dgm:t>
        <a:bodyPr/>
        <a:lstStyle/>
        <a:p>
          <a:pPr rtl="1"/>
          <a:endParaRPr lang="fa-IR" sz="1800"/>
        </a:p>
      </dgm:t>
    </dgm:pt>
    <dgm:pt modelId="{AD35AD1D-A454-463A-877F-D15D57295216}" type="sibTrans" cxnId="{4D36BF76-EE72-4C62-8777-6588B905924B}">
      <dgm:prSet/>
      <dgm:spPr/>
      <dgm:t>
        <a:bodyPr/>
        <a:lstStyle/>
        <a:p>
          <a:pPr rtl="1"/>
          <a:endParaRPr lang="fa-IR" sz="1800"/>
        </a:p>
      </dgm:t>
    </dgm:pt>
    <dgm:pt modelId="{043D8566-851E-492C-86C1-ADE77AE82CCF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rtl="1">
            <a:buClr>
              <a:srgbClr val="F06824"/>
            </a:buClr>
          </a:pPr>
          <a:r>
            <a:rPr lang="fa-IR" sz="1800" b="1" dirty="0">
              <a:solidFill>
                <a:schemeClr val="bg1"/>
              </a:solidFill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rPr>
            <a:t>چه چیزی مرا تهدید می‌کند؟</a:t>
          </a:r>
          <a:endParaRPr lang="fa-IR" sz="1800" dirty="0">
            <a:solidFill>
              <a:schemeClr val="bg1"/>
            </a:solidFill>
          </a:endParaRPr>
        </a:p>
      </dgm:t>
    </dgm:pt>
    <dgm:pt modelId="{85EE63BA-C2B6-4D26-A5C8-26EDAD926C36}" type="parTrans" cxnId="{5D5E556A-55E4-4C40-8B26-E66E03C3E97E}">
      <dgm:prSet/>
      <dgm:spPr/>
      <dgm:t>
        <a:bodyPr/>
        <a:lstStyle/>
        <a:p>
          <a:pPr rtl="1"/>
          <a:endParaRPr lang="fa-IR" sz="1800"/>
        </a:p>
      </dgm:t>
    </dgm:pt>
    <dgm:pt modelId="{EFAEFFDB-6460-4550-9465-A02C3BDB4D25}" type="sibTrans" cxnId="{5D5E556A-55E4-4C40-8B26-E66E03C3E97E}">
      <dgm:prSet/>
      <dgm:spPr/>
      <dgm:t>
        <a:bodyPr/>
        <a:lstStyle/>
        <a:p>
          <a:pPr rtl="1"/>
          <a:endParaRPr lang="fa-IR" sz="1800"/>
        </a:p>
      </dgm:t>
    </dgm:pt>
    <dgm:pt modelId="{35C966DD-E686-4A51-B3C3-C43CF2762B52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rtl="1">
            <a:buClr>
              <a:srgbClr val="F06824"/>
            </a:buClr>
          </a:pPr>
          <a:r>
            <a:rPr lang="fa-IR" sz="1800" b="1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rPr>
            <a:t>نقطه ضعف من چیست؟</a:t>
          </a:r>
          <a:endParaRPr lang="fa-IR" sz="1800" dirty="0">
            <a:solidFill>
              <a:schemeClr val="bg1"/>
            </a:solidFill>
          </a:endParaRPr>
        </a:p>
      </dgm:t>
    </dgm:pt>
    <dgm:pt modelId="{614D9CF4-BA45-4638-93FD-4B44CBB3862F}" type="parTrans" cxnId="{0AD1C1CB-CCB0-42C4-9315-95FD629B3F2C}">
      <dgm:prSet/>
      <dgm:spPr/>
      <dgm:t>
        <a:bodyPr/>
        <a:lstStyle/>
        <a:p>
          <a:pPr rtl="1"/>
          <a:endParaRPr lang="fa-IR" sz="1800"/>
        </a:p>
      </dgm:t>
    </dgm:pt>
    <dgm:pt modelId="{CD10431F-2095-445A-A6FD-2135B907B0E4}" type="sibTrans" cxnId="{0AD1C1CB-CCB0-42C4-9315-95FD629B3F2C}">
      <dgm:prSet/>
      <dgm:spPr/>
      <dgm:t>
        <a:bodyPr/>
        <a:lstStyle/>
        <a:p>
          <a:pPr rtl="1"/>
          <a:endParaRPr lang="fa-IR" sz="1800"/>
        </a:p>
      </dgm:t>
    </dgm:pt>
    <dgm:pt modelId="{64E31BEF-66DD-4AB1-B9BE-4A019E4CDAC9}" type="pres">
      <dgm:prSet presAssocID="{929B3599-3064-4C05-9C20-00DD1034AB13}" presName="matrix" presStyleCnt="0">
        <dgm:presLayoutVars>
          <dgm:chMax val="1"/>
          <dgm:dir/>
          <dgm:resizeHandles val="exact"/>
        </dgm:presLayoutVars>
      </dgm:prSet>
      <dgm:spPr/>
    </dgm:pt>
    <dgm:pt modelId="{AC114F90-35AF-4452-A6D5-396813A2196B}" type="pres">
      <dgm:prSet presAssocID="{929B3599-3064-4C05-9C20-00DD1034AB13}" presName="axisShape" presStyleLbl="bgShp" presStyleIdx="0" presStyleCnt="1"/>
      <dgm:spPr>
        <a:solidFill>
          <a:srgbClr val="FFFF00"/>
        </a:solidFill>
        <a:ln>
          <a:noFill/>
        </a:ln>
      </dgm:spPr>
    </dgm:pt>
    <dgm:pt modelId="{E8CD2040-9444-482E-A60D-4A014B9AA4E4}" type="pres">
      <dgm:prSet presAssocID="{929B3599-3064-4C05-9C20-00DD1034AB13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4E5FAD5-EDA9-4868-A34B-F4C65D108064}" type="pres">
      <dgm:prSet presAssocID="{929B3599-3064-4C05-9C20-00DD1034AB13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9CB0902-903E-4532-88DF-50FF3F82825F}" type="pres">
      <dgm:prSet presAssocID="{929B3599-3064-4C05-9C20-00DD1034AB13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BD58545-A267-4ECB-B7C6-FF0ECB034C87}" type="pres">
      <dgm:prSet presAssocID="{929B3599-3064-4C05-9C20-00DD1034AB13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B47BF26-9691-4EF1-9E04-8540946E6D2E}" type="presOf" srcId="{27BFD03B-AD83-458D-AA3C-DFB063C56270}" destId="{74E5FAD5-EDA9-4868-A34B-F4C65D108064}" srcOrd="0" destOrd="0" presId="urn:microsoft.com/office/officeart/2005/8/layout/matrix2"/>
    <dgm:cxn modelId="{69E8A03A-530E-4585-9D5F-8925D4698180}" type="presOf" srcId="{326ADECC-6069-49E7-9903-EE529D991A7F}" destId="{E8CD2040-9444-482E-A60D-4A014B9AA4E4}" srcOrd="0" destOrd="0" presId="urn:microsoft.com/office/officeart/2005/8/layout/matrix2"/>
    <dgm:cxn modelId="{5D5E556A-55E4-4C40-8B26-E66E03C3E97E}" srcId="{929B3599-3064-4C05-9C20-00DD1034AB13}" destId="{043D8566-851E-492C-86C1-ADE77AE82CCF}" srcOrd="2" destOrd="0" parTransId="{85EE63BA-C2B6-4D26-A5C8-26EDAD926C36}" sibTransId="{EFAEFFDB-6460-4550-9465-A02C3BDB4D25}"/>
    <dgm:cxn modelId="{4D36BF76-EE72-4C62-8777-6588B905924B}" srcId="{929B3599-3064-4C05-9C20-00DD1034AB13}" destId="{27BFD03B-AD83-458D-AA3C-DFB063C56270}" srcOrd="1" destOrd="0" parTransId="{D28B8C0D-5531-4EBC-9D76-EDF36765B2B4}" sibTransId="{AD35AD1D-A454-463A-877F-D15D57295216}"/>
    <dgm:cxn modelId="{BF5D337A-41C2-4E01-A4BE-AD4FF076BEFF}" srcId="{929B3599-3064-4C05-9C20-00DD1034AB13}" destId="{326ADECC-6069-49E7-9903-EE529D991A7F}" srcOrd="0" destOrd="0" parTransId="{09C747A8-F507-4CEB-B1AC-15C86087A907}" sibTransId="{D12906BA-984D-4AB2-912B-97DD8289EC55}"/>
    <dgm:cxn modelId="{AE4F6D84-0607-47FF-B3AC-15167A0F6140}" type="presOf" srcId="{043D8566-851E-492C-86C1-ADE77AE82CCF}" destId="{29CB0902-903E-4532-88DF-50FF3F82825F}" srcOrd="0" destOrd="0" presId="urn:microsoft.com/office/officeart/2005/8/layout/matrix2"/>
    <dgm:cxn modelId="{AE53B1A6-28DF-410B-A288-4E04AA6B7B44}" type="presOf" srcId="{929B3599-3064-4C05-9C20-00DD1034AB13}" destId="{64E31BEF-66DD-4AB1-B9BE-4A019E4CDAC9}" srcOrd="0" destOrd="0" presId="urn:microsoft.com/office/officeart/2005/8/layout/matrix2"/>
    <dgm:cxn modelId="{0AD1C1CB-CCB0-42C4-9315-95FD629B3F2C}" srcId="{929B3599-3064-4C05-9C20-00DD1034AB13}" destId="{35C966DD-E686-4A51-B3C3-C43CF2762B52}" srcOrd="3" destOrd="0" parTransId="{614D9CF4-BA45-4638-93FD-4B44CBB3862F}" sibTransId="{CD10431F-2095-445A-A6FD-2135B907B0E4}"/>
    <dgm:cxn modelId="{EF9681DC-2682-4A45-80C3-2F1FCD58E02C}" type="presOf" srcId="{35C966DD-E686-4A51-B3C3-C43CF2762B52}" destId="{ABD58545-A267-4ECB-B7C6-FF0ECB034C87}" srcOrd="0" destOrd="0" presId="urn:microsoft.com/office/officeart/2005/8/layout/matrix2"/>
    <dgm:cxn modelId="{920FE248-504B-4510-933A-06F91B0560E9}" type="presParOf" srcId="{64E31BEF-66DD-4AB1-B9BE-4A019E4CDAC9}" destId="{AC114F90-35AF-4452-A6D5-396813A2196B}" srcOrd="0" destOrd="0" presId="urn:microsoft.com/office/officeart/2005/8/layout/matrix2"/>
    <dgm:cxn modelId="{9CF1B174-8012-406A-95D9-65A4CC518D97}" type="presParOf" srcId="{64E31BEF-66DD-4AB1-B9BE-4A019E4CDAC9}" destId="{E8CD2040-9444-482E-A60D-4A014B9AA4E4}" srcOrd="1" destOrd="0" presId="urn:microsoft.com/office/officeart/2005/8/layout/matrix2"/>
    <dgm:cxn modelId="{728B4157-667F-4EEB-B526-2ED90A742D3D}" type="presParOf" srcId="{64E31BEF-66DD-4AB1-B9BE-4A019E4CDAC9}" destId="{74E5FAD5-EDA9-4868-A34B-F4C65D108064}" srcOrd="2" destOrd="0" presId="urn:microsoft.com/office/officeart/2005/8/layout/matrix2"/>
    <dgm:cxn modelId="{27D3AE5B-8B82-453B-8C9D-A929B2281756}" type="presParOf" srcId="{64E31BEF-66DD-4AB1-B9BE-4A019E4CDAC9}" destId="{29CB0902-903E-4532-88DF-50FF3F82825F}" srcOrd="3" destOrd="0" presId="urn:microsoft.com/office/officeart/2005/8/layout/matrix2"/>
    <dgm:cxn modelId="{84E48567-3760-44C8-87F5-4CAF01B3815A}" type="presParOf" srcId="{64E31BEF-66DD-4AB1-B9BE-4A019E4CDAC9}" destId="{ABD58545-A267-4ECB-B7C6-FF0ECB034C87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14F90-35AF-4452-A6D5-396813A2196B}">
      <dsp:nvSpPr>
        <dsp:cNvPr id="0" name=""/>
        <dsp:cNvSpPr/>
      </dsp:nvSpPr>
      <dsp:spPr>
        <a:xfrm>
          <a:off x="1249110" y="0"/>
          <a:ext cx="4747683" cy="4747683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8CD2040-9444-482E-A60D-4A014B9AA4E4}">
      <dsp:nvSpPr>
        <dsp:cNvPr id="0" name=""/>
        <dsp:cNvSpPr/>
      </dsp:nvSpPr>
      <dsp:spPr>
        <a:xfrm>
          <a:off x="1557710" y="308599"/>
          <a:ext cx="1899073" cy="1899073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06824"/>
            </a:buClr>
            <a:buNone/>
          </a:pPr>
          <a:r>
            <a:rPr lang="fa-IR" sz="1800" b="1" kern="1200" dirty="0">
              <a:solidFill>
                <a:schemeClr val="bg1"/>
              </a:solidFill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rPr>
            <a:t>فرصت‌های پیش روی من چیست؟!</a:t>
          </a:r>
          <a:endParaRPr lang="fa-IR" sz="1800" kern="1200" dirty="0">
            <a:solidFill>
              <a:schemeClr val="bg1"/>
            </a:solidFill>
          </a:endParaRPr>
        </a:p>
      </dsp:txBody>
      <dsp:txXfrm>
        <a:off x="1650415" y="401304"/>
        <a:ext cx="1713663" cy="1713663"/>
      </dsp:txXfrm>
    </dsp:sp>
    <dsp:sp modelId="{74E5FAD5-EDA9-4868-A34B-F4C65D108064}">
      <dsp:nvSpPr>
        <dsp:cNvPr id="0" name=""/>
        <dsp:cNvSpPr/>
      </dsp:nvSpPr>
      <dsp:spPr>
        <a:xfrm>
          <a:off x="3789121" y="308599"/>
          <a:ext cx="1899073" cy="1899073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06824"/>
            </a:buClr>
            <a:buNone/>
          </a:pPr>
          <a:r>
            <a:rPr lang="fa-IR" sz="1800" b="1" kern="1200" dirty="0">
              <a:solidFill>
                <a:schemeClr val="bg1"/>
              </a:solidFill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rPr>
            <a:t>نقطه قوت من چیست؟</a:t>
          </a:r>
          <a:endParaRPr lang="fa-IR" sz="1800" kern="1200" dirty="0">
            <a:solidFill>
              <a:schemeClr val="bg1"/>
            </a:solidFill>
          </a:endParaRPr>
        </a:p>
      </dsp:txBody>
      <dsp:txXfrm>
        <a:off x="3881826" y="401304"/>
        <a:ext cx="1713663" cy="1713663"/>
      </dsp:txXfrm>
    </dsp:sp>
    <dsp:sp modelId="{29CB0902-903E-4532-88DF-50FF3F82825F}">
      <dsp:nvSpPr>
        <dsp:cNvPr id="0" name=""/>
        <dsp:cNvSpPr/>
      </dsp:nvSpPr>
      <dsp:spPr>
        <a:xfrm>
          <a:off x="1557710" y="2540010"/>
          <a:ext cx="1899073" cy="1899073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06824"/>
            </a:buClr>
            <a:buNone/>
          </a:pPr>
          <a:r>
            <a:rPr lang="fa-IR" sz="1800" b="1" kern="1200" dirty="0">
              <a:solidFill>
                <a:schemeClr val="bg1"/>
              </a:solidFill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rPr>
            <a:t>چه چیزی مرا تهدید می‌کند؟</a:t>
          </a:r>
          <a:endParaRPr lang="fa-IR" sz="1800" kern="1200" dirty="0">
            <a:solidFill>
              <a:schemeClr val="bg1"/>
            </a:solidFill>
          </a:endParaRPr>
        </a:p>
      </dsp:txBody>
      <dsp:txXfrm>
        <a:off x="1650415" y="2632715"/>
        <a:ext cx="1713663" cy="1713663"/>
      </dsp:txXfrm>
    </dsp:sp>
    <dsp:sp modelId="{ABD58545-A267-4ECB-B7C6-FF0ECB034C87}">
      <dsp:nvSpPr>
        <dsp:cNvPr id="0" name=""/>
        <dsp:cNvSpPr/>
      </dsp:nvSpPr>
      <dsp:spPr>
        <a:xfrm>
          <a:off x="3789121" y="2540010"/>
          <a:ext cx="1899073" cy="1899073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06824"/>
            </a:buClr>
            <a:buNone/>
          </a:pPr>
          <a:r>
            <a:rPr lang="fa-IR" sz="1800" b="1" kern="12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rPr>
            <a:t>نقطه ضعف من چیست؟</a:t>
          </a:r>
          <a:endParaRPr lang="fa-IR" sz="1800" kern="1200" dirty="0">
            <a:solidFill>
              <a:schemeClr val="bg1"/>
            </a:solidFill>
          </a:endParaRPr>
        </a:p>
      </dsp:txBody>
      <dsp:txXfrm>
        <a:off x="3881826" y="2632715"/>
        <a:ext cx="1713663" cy="1713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11356-1B9B-494F-9187-7D40DD793E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CE039D-EB1E-48EB-8CE6-A1DE2A1030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E86A3-A3C6-40D0-AB53-DBD23DEEC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5252-B96A-4805-9010-FF6BBF7BA3CB}" type="datetimeFigureOut">
              <a:rPr lang="fa-IR" smtClean="0"/>
              <a:t>16/07/1445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124DA-F036-4B5E-9EAC-E40D2BF7C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9E6A9-192C-4C75-8819-BAE9EC417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D8D0-6523-48DA-AEE0-81062EA482C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46099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75342-6FE0-461F-836D-859992B8D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E7D90C-DE88-4733-9F4B-5BAC033ED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B9FDF-CC10-4221-AC90-ACBB8F31E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5252-B96A-4805-9010-FF6BBF7BA3CB}" type="datetimeFigureOut">
              <a:rPr lang="fa-IR" smtClean="0"/>
              <a:t>16/07/1445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8FC00-4912-4C6E-880B-C471A724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A6742-9E40-493F-B618-5C109673A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D8D0-6523-48DA-AEE0-81062EA482C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31365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E8FF06-9BBD-4C63-BDAF-C9344751F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20F1C-E1C6-4B16-A7BB-F8C3C0979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6218B-ED3E-4B29-ACAD-C1A7E810F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5252-B96A-4805-9010-FF6BBF7BA3CB}" type="datetimeFigureOut">
              <a:rPr lang="fa-IR" smtClean="0"/>
              <a:t>16/07/1445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5759B-27C9-44AE-BB65-7B98C8216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20AB2-5C13-4A8D-B08B-29EB046D0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D8D0-6523-48DA-AEE0-81062EA482C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8536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F822A-4555-44CC-A326-0359CAC65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8BF68-6512-41F8-A471-1EBD856EF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B29AD-0DE5-48D9-8BA5-A1811877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5252-B96A-4805-9010-FF6BBF7BA3CB}" type="datetimeFigureOut">
              <a:rPr lang="fa-IR" smtClean="0"/>
              <a:t>16/07/1445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FFB0B-B54D-455A-82F2-9CF549ED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49BDF-48D2-4603-846C-61BC09C37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D8D0-6523-48DA-AEE0-81062EA482C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2837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856-D5B4-4672-961D-2B33205F7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CE64B-9E32-46FC-B9AB-860EDE038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E2DD0-3071-4114-AB74-91F3D54B4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5252-B96A-4805-9010-FF6BBF7BA3CB}" type="datetimeFigureOut">
              <a:rPr lang="fa-IR" smtClean="0"/>
              <a:t>16/07/1445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F5B4D-955D-4679-A513-D51CC6A50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7727A-23C0-4C20-A664-307266C6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D8D0-6523-48DA-AEE0-81062EA482C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06734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66810-1F2F-42EE-A659-F56F42EC2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A95BC-702A-472E-B63E-28A075068E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72DC3F-985E-4133-8100-867E59867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A5EE6-33F1-4B82-B7BE-16E15E70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5252-B96A-4805-9010-FF6BBF7BA3CB}" type="datetimeFigureOut">
              <a:rPr lang="fa-IR" smtClean="0"/>
              <a:t>16/07/1445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6ED2F-D369-4A99-8D01-AD68045C9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85DFC-0E96-4299-B8A8-43971BF5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D8D0-6523-48DA-AEE0-81062EA482C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6979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04CC7-82E9-4D9C-82C9-1BB6BA0D2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090EB-7D58-406B-818F-0B0C3A7C3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77CFED-8862-4789-B6BD-AA1CDD2C6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C1D162-8743-41F4-AA2E-0E8D4E3A52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BBDF62-2C19-4392-B028-2B598EF37E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0A91D4-7B23-4B41-A7E5-F2AAF1A03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5252-B96A-4805-9010-FF6BBF7BA3CB}" type="datetimeFigureOut">
              <a:rPr lang="fa-IR" smtClean="0"/>
              <a:t>16/07/1445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FD77B3-EE6A-421D-8F26-9FCA717DE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665E6B-A715-45A9-BD6C-FEE5E5B2F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D8D0-6523-48DA-AEE0-81062EA482C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20130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DE362-FA42-4924-BEB3-4A2872CC7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5E7AE-0035-4CA0-B4B3-D10654FA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5252-B96A-4805-9010-FF6BBF7BA3CB}" type="datetimeFigureOut">
              <a:rPr lang="fa-IR" smtClean="0"/>
              <a:t>16/07/1445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1085DF-8386-436E-A06E-49F3D6806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24FCBA-8170-404A-9E42-85C01195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D8D0-6523-48DA-AEE0-81062EA482C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5678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F4823-8105-4D01-9D27-7B789FF8B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5252-B96A-4805-9010-FF6BBF7BA3CB}" type="datetimeFigureOut">
              <a:rPr lang="fa-IR" smtClean="0"/>
              <a:t>16/07/1445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FF9E4A-4E2C-4CCD-BF84-3D24CC641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B352A-0DCB-4B01-8392-169EDA62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D8D0-6523-48DA-AEE0-81062EA482C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75423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46B4-B3CB-4530-8276-5888C8DF5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88C80-0914-421E-97B8-BB78964A7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76B287-DC2B-40E8-87EB-18BFD13F0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F6130D-3E8A-43DD-940E-D2C29634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5252-B96A-4805-9010-FF6BBF7BA3CB}" type="datetimeFigureOut">
              <a:rPr lang="fa-IR" smtClean="0"/>
              <a:t>16/07/1445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005EB-A1E7-44EF-B8D9-20CEFB355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3030D-660A-43AC-A3A9-0996350F8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D8D0-6523-48DA-AEE0-81062EA482C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37979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E427B-A84F-4019-A206-FE26D9CF0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8F7476-212C-4DED-AAB2-AFE4EB8C15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85A433-D9B1-478E-A2E7-7BD49068D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63EE2-891F-4253-8BB2-7C115113A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5252-B96A-4805-9010-FF6BBF7BA3CB}" type="datetimeFigureOut">
              <a:rPr lang="fa-IR" smtClean="0"/>
              <a:t>16/07/1445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7A7F6-97A2-4681-9114-99F814C98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AEBBBA-E089-419C-8933-E316D472F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D8D0-6523-48DA-AEE0-81062EA482C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75045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D8105E-58D1-46CB-9AF7-67D7669E9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6EB44-E03C-40DE-8F7C-8D3B84E76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E50DD-1189-427B-9798-39A9341132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D5252-B96A-4805-9010-FF6BBF7BA3CB}" type="datetimeFigureOut">
              <a:rPr lang="fa-IR" smtClean="0"/>
              <a:t>16/07/1445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62E3F-E86E-42EE-8740-D3A1995B00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252A9-F6E9-4B91-81B2-91D564F0C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CD8D0-6523-48DA-AEE0-81062EA482C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58601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15DE7B-5651-459E-B012-7DD262EDA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" y="0"/>
            <a:ext cx="12186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05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0DEAC1-0E4E-49BC-8FC6-530139474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" y="0"/>
            <a:ext cx="12186577" cy="6858000"/>
          </a:xfrm>
          <a:prstGeom prst="rect">
            <a:avLst/>
          </a:prstGeom>
        </p:spPr>
      </p:pic>
      <p:pic>
        <p:nvPicPr>
          <p:cNvPr id="3" name="My Video">
            <a:hlinkClick r:id="" action="ppaction://media"/>
            <a:extLst>
              <a:ext uri="{FF2B5EF4-FFF2-40B4-BE49-F238E27FC236}">
                <a16:creationId xmlns:a16="http://schemas.microsoft.com/office/drawing/2014/main" id="{C4E8FB63-F7BE-495F-9DAA-2256C42710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762" y="8402"/>
            <a:ext cx="12186576" cy="684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4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3F03BB0-0DF2-4BC5-A7A8-DD0CCDF8265C}"/>
              </a:ext>
            </a:extLst>
          </p:cNvPr>
          <p:cNvSpPr txBox="1"/>
          <p:nvPr/>
        </p:nvSpPr>
        <p:spPr>
          <a:xfrm>
            <a:off x="8635824" y="657225"/>
            <a:ext cx="291938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2800" dirty="0">
                <a:solidFill>
                  <a:srgbClr val="FFFF00"/>
                </a:solidFill>
                <a:latin typeface="IRANYekanXFaNum ExtraBlack" pitchFamily="2" charset="-78"/>
                <a:cs typeface="IRANYekanXFaNum ExtraBlack" pitchFamily="2" charset="-78"/>
              </a:rPr>
              <a:t>چگونه بفروشیم؟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0F33C-D23D-49E9-A443-7882E9C79699}"/>
              </a:ext>
            </a:extLst>
          </p:cNvPr>
          <p:cNvSpPr txBox="1"/>
          <p:nvPr/>
        </p:nvSpPr>
        <p:spPr>
          <a:xfrm>
            <a:off x="5441572" y="5163724"/>
            <a:ext cx="3438762" cy="3886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چرا مشتری محصول مرا می‌خرد؟</a:t>
            </a:r>
            <a:endParaRPr lang="en-US" sz="18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8EA939-42B3-4465-82F3-4F669EE64278}"/>
              </a:ext>
            </a:extLst>
          </p:cNvPr>
          <p:cNvSpPr txBox="1"/>
          <p:nvPr/>
        </p:nvSpPr>
        <p:spPr>
          <a:xfrm>
            <a:off x="1525621" y="5163724"/>
            <a:ext cx="2481770" cy="3886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مفهوم بازاریابی | میخ</a:t>
            </a:r>
            <a:endParaRPr lang="en-US" sz="18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91138C-10CB-40D2-8869-53C922BF3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01" y="936711"/>
            <a:ext cx="2745809" cy="3934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F53DDB-51A9-49AC-9F11-B8284232C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572" y="1251690"/>
            <a:ext cx="3619500" cy="361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C88E10-1E95-4E20-8A3F-973FFCCB96A0}"/>
              </a:ext>
            </a:extLst>
          </p:cNvPr>
          <p:cNvGrpSpPr/>
          <p:nvPr/>
        </p:nvGrpSpPr>
        <p:grpSpPr>
          <a:xfrm>
            <a:off x="4289888" y="1682596"/>
            <a:ext cx="1790700" cy="1200150"/>
            <a:chOff x="5399289" y="2418176"/>
            <a:chExt cx="1790700" cy="1200150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1642A921-A925-4CBD-B333-BC40456BE401}"/>
                </a:ext>
              </a:extLst>
            </p:cNvPr>
            <p:cNvSpPr/>
            <p:nvPr/>
          </p:nvSpPr>
          <p:spPr>
            <a:xfrm>
              <a:off x="5399289" y="2418176"/>
              <a:ext cx="1790700" cy="120015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1F1821-FDA5-48EE-9FBC-774D7477F796}"/>
                </a:ext>
              </a:extLst>
            </p:cNvPr>
            <p:cNvSpPr txBox="1"/>
            <p:nvPr/>
          </p:nvSpPr>
          <p:spPr>
            <a:xfrm>
              <a:off x="5617152" y="2757228"/>
              <a:ext cx="1202573" cy="38869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R="0" algn="r" rtl="1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FF00"/>
                </a:buClr>
              </a:pPr>
              <a:r>
                <a:rPr lang="fa-IR" sz="1800" kern="0" dirty="0">
                  <a:solidFill>
                    <a:schemeClr val="bg1"/>
                  </a:solidFill>
                  <a:effectLst/>
                  <a:latin typeface="IRANYekanXFaNum Bold" pitchFamily="2" charset="-78"/>
                  <a:ea typeface="Times New Roman" panose="02020603050405020304" pitchFamily="18" charset="0"/>
                  <a:cs typeface="IRANYekanXFaNum Bold" pitchFamily="2" charset="-78"/>
                </a:rPr>
                <a:t>راز اینه...!!</a:t>
              </a:r>
              <a:endParaRPr lang="en-US" sz="1800" kern="100" dirty="0">
                <a:solidFill>
                  <a:schemeClr val="bg1"/>
                </a:solidFill>
                <a:effectLst/>
                <a:latin typeface="IRANYekanXFaNum Bold" pitchFamily="2" charset="-78"/>
                <a:ea typeface="Calibri" panose="020F0502020204030204" pitchFamily="34" charset="0"/>
                <a:cs typeface="IRANYekanXFaNum Bold" pitchFamily="2" charset="-78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D90203E-C1D1-4EA0-9923-4C089285CD90}"/>
              </a:ext>
            </a:extLst>
          </p:cNvPr>
          <p:cNvSpPr txBox="1"/>
          <p:nvPr/>
        </p:nvSpPr>
        <p:spPr>
          <a:xfrm>
            <a:off x="10102535" y="1632952"/>
            <a:ext cx="1391728" cy="3886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روش گرگ</a:t>
            </a:r>
            <a:endParaRPr lang="en-US" sz="18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866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3F03BB0-0DF2-4BC5-A7A8-DD0CCDF8265C}"/>
              </a:ext>
            </a:extLst>
          </p:cNvPr>
          <p:cNvSpPr txBox="1"/>
          <p:nvPr/>
        </p:nvSpPr>
        <p:spPr>
          <a:xfrm>
            <a:off x="9666554" y="657225"/>
            <a:ext cx="188865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2800" dirty="0">
                <a:solidFill>
                  <a:srgbClr val="FFFF00"/>
                </a:solidFill>
                <a:latin typeface="IRANYekanXFaNum ExtraBlack" pitchFamily="2" charset="-78"/>
                <a:cs typeface="IRANYekanXFaNum ExtraBlack" pitchFamily="2" charset="-78"/>
              </a:rPr>
              <a:t>تصویر برند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0F33C-D23D-49E9-A443-7882E9C79699}"/>
              </a:ext>
            </a:extLst>
          </p:cNvPr>
          <p:cNvSpPr txBox="1"/>
          <p:nvPr/>
        </p:nvSpPr>
        <p:spPr>
          <a:xfrm>
            <a:off x="9544798" y="1643322"/>
            <a:ext cx="1838965" cy="3886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مدل جنیفر آکر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AFBD2D-7702-4612-ABEA-D90EE1C80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" y="686143"/>
            <a:ext cx="9752381" cy="54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7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FF8C97D-5A55-4C11-9453-73916FB35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" y="1170064"/>
            <a:ext cx="4354166" cy="43541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F03BB0-0DF2-4BC5-A7A8-DD0CCDF8265C}"/>
              </a:ext>
            </a:extLst>
          </p:cNvPr>
          <p:cNvSpPr txBox="1"/>
          <p:nvPr/>
        </p:nvSpPr>
        <p:spPr>
          <a:xfrm>
            <a:off x="9517476" y="657225"/>
            <a:ext cx="2037737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2800" dirty="0">
                <a:solidFill>
                  <a:srgbClr val="FFFF00"/>
                </a:solidFill>
                <a:latin typeface="IRANYekanXFaNum ExtraBlack" pitchFamily="2" charset="-78"/>
                <a:cs typeface="IRANYekanXFaNum ExtraBlack" pitchFamily="2" charset="-78"/>
              </a:rPr>
              <a:t>تولید محتوا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0F33C-D23D-49E9-A443-7882E9C79699}"/>
              </a:ext>
            </a:extLst>
          </p:cNvPr>
          <p:cNvSpPr txBox="1"/>
          <p:nvPr/>
        </p:nvSpPr>
        <p:spPr>
          <a:xfrm>
            <a:off x="9042501" y="1837670"/>
            <a:ext cx="2398412" cy="3886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سوالات مشتری عالی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0BB147-4CCC-47D6-8C2C-046D0956DA78}"/>
              </a:ext>
            </a:extLst>
          </p:cNvPr>
          <p:cNvSpPr txBox="1"/>
          <p:nvPr/>
        </p:nvSpPr>
        <p:spPr>
          <a:xfrm>
            <a:off x="8101537" y="3428644"/>
            <a:ext cx="3339376" cy="3886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fa-IR" kern="0" dirty="0">
                <a:solidFill>
                  <a:schemeClr val="bg1"/>
                </a:solidFill>
                <a:latin typeface="IRANYekanXFaNum Bold" pitchFamily="2" charset="-78"/>
                <a:ea typeface="Calibri" panose="020F0502020204030204" pitchFamily="34" charset="0"/>
                <a:cs typeface="IRANYekanXFaNum Bold" pitchFamily="2" charset="-78"/>
              </a:rPr>
              <a:t>جملات جذاب برای کپی رایتینگ</a:t>
            </a:r>
            <a:endParaRPr lang="en-US" sz="18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1D93DF-FBA0-46EB-A59E-22D43EC44F2A}"/>
              </a:ext>
            </a:extLst>
          </p:cNvPr>
          <p:cNvSpPr txBox="1"/>
          <p:nvPr/>
        </p:nvSpPr>
        <p:spPr>
          <a:xfrm>
            <a:off x="8976777" y="4609089"/>
            <a:ext cx="2464136" cy="3886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ایده‌های تولید محتوا</a:t>
            </a:r>
            <a:endParaRPr lang="en-US" sz="18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0505F5-79E2-4EFF-9D71-A50CDA7C2F8F}"/>
              </a:ext>
            </a:extLst>
          </p:cNvPr>
          <p:cNvSpPr txBox="1"/>
          <p:nvPr/>
        </p:nvSpPr>
        <p:spPr>
          <a:xfrm>
            <a:off x="9922233" y="2323773"/>
            <a:ext cx="1228221" cy="3886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پاسخ‌ها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685FF0-A715-4138-868E-B0D0D1C1B47D}"/>
              </a:ext>
            </a:extLst>
          </p:cNvPr>
          <p:cNvSpPr txBox="1"/>
          <p:nvPr/>
        </p:nvSpPr>
        <p:spPr>
          <a:xfrm>
            <a:off x="3253339" y="1194682"/>
            <a:ext cx="1300356" cy="264687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16600" dirty="0">
                <a:solidFill>
                  <a:schemeClr val="bg1"/>
                </a:solidFill>
                <a:latin typeface="IRANYekanXFaNum Bold" pitchFamily="2" charset="-78"/>
                <a:cs typeface="IRANYekanXFaNum Bold" pitchFamily="2" charset="-78"/>
              </a:rPr>
              <a:t>؟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12989A-DE3D-4E4C-96A7-0C65E3E2E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36" y="2976265"/>
            <a:ext cx="2862681" cy="286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8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40EF3E3-2C73-481C-A692-9F862168C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" y="0"/>
            <a:ext cx="1218657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F03BB0-0DF2-4BC5-A7A8-DD0CCDF8265C}"/>
              </a:ext>
            </a:extLst>
          </p:cNvPr>
          <p:cNvSpPr txBox="1"/>
          <p:nvPr/>
        </p:nvSpPr>
        <p:spPr>
          <a:xfrm>
            <a:off x="9073443" y="657225"/>
            <a:ext cx="248177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2800" dirty="0">
                <a:solidFill>
                  <a:srgbClr val="FFFF00"/>
                </a:solidFill>
                <a:latin typeface="IRANYekanXFaNum ExtraBlack" pitchFamily="2" charset="-78"/>
                <a:cs typeface="IRANYekanXFaNum ExtraBlack" pitchFamily="2" charset="-78"/>
              </a:rPr>
              <a:t>سیستم فروش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0F33C-D23D-49E9-A443-7882E9C79699}"/>
              </a:ext>
            </a:extLst>
          </p:cNvPr>
          <p:cNvSpPr txBox="1"/>
          <p:nvPr/>
        </p:nvSpPr>
        <p:spPr>
          <a:xfrm>
            <a:off x="8441356" y="1837670"/>
            <a:ext cx="2999557" cy="217828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ar-SA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سفر مشتری</a:t>
            </a:r>
            <a:endParaRPr lang="en-US" sz="18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ar-SA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نقاط تماس</a:t>
            </a:r>
            <a:endParaRPr lang="en-US" sz="18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ar-SA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5 مشتری آخر</a:t>
            </a: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 جزئی از تیم فروش شماست</a:t>
            </a:r>
            <a:endParaRPr lang="en-US" sz="18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ar-SA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7 ساعت 11 تماس</a:t>
            </a:r>
            <a:endParaRPr lang="en-US" sz="18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ar-SA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وبسایت </a:t>
            </a:r>
            <a:endParaRPr lang="en-US" sz="18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F8178-93B5-4E57-841C-AE8AB01FEE1E}"/>
              </a:ext>
            </a:extLst>
          </p:cNvPr>
          <p:cNvSpPr txBox="1"/>
          <p:nvPr/>
        </p:nvSpPr>
        <p:spPr>
          <a:xfrm>
            <a:off x="0" y="3147809"/>
            <a:ext cx="1827280" cy="7992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28600" marR="0" indent="-22860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ar-SA" sz="1050" dirty="0">
                <a:solidFill>
                  <a:srgbClr val="FFFF00"/>
                </a:solidFill>
                <a:effectLst/>
                <a:latin typeface="IRANYekanXFaNum" pitchFamily="2" charset="-78"/>
                <a:ea typeface="Times New Roman" panose="02020603050405020304" pitchFamily="18" charset="0"/>
                <a:cs typeface="IRANYekanXFaNum" pitchFamily="2" charset="-78"/>
              </a:rPr>
              <a:t>ایجاد آگاهی </a:t>
            </a:r>
            <a:endParaRPr lang="en-US" sz="1050" dirty="0">
              <a:solidFill>
                <a:srgbClr val="FFFF00"/>
              </a:solidFill>
              <a:effectLst/>
              <a:latin typeface="IRANYekanXFaNum" pitchFamily="2" charset="-78"/>
              <a:ea typeface="Times New Roman" panose="02020603050405020304" pitchFamily="18" charset="0"/>
              <a:cs typeface="IRANYekanXFaNum" pitchFamily="2" charset="-78"/>
            </a:endParaRPr>
          </a:p>
          <a:p>
            <a:pPr marL="0" marR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050" dirty="0">
                <a:solidFill>
                  <a:schemeClr val="bg1"/>
                </a:solidFill>
                <a:effectLst/>
                <a:latin typeface="IRANYekanXFaNum" pitchFamily="2" charset="-78"/>
                <a:ea typeface="Times New Roman" panose="02020603050405020304" pitchFamily="18" charset="0"/>
                <a:cs typeface="IRANYekanXFaNum" pitchFamily="2" charset="-78"/>
              </a:rPr>
              <a:t>مشتری رو از وجود خودتون آگاه کنید </a:t>
            </a:r>
            <a:endParaRPr lang="en-US" sz="1050" dirty="0">
              <a:solidFill>
                <a:schemeClr val="bg1"/>
              </a:solidFill>
              <a:effectLst/>
              <a:latin typeface="IRANYekanXFaNum" pitchFamily="2" charset="-78"/>
              <a:ea typeface="Times New Roman" panose="02020603050405020304" pitchFamily="18" charset="0"/>
              <a:cs typeface="IRANYekanXFaNum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A0529D-AC4A-4910-84E6-657A5ACE348E}"/>
              </a:ext>
            </a:extLst>
          </p:cNvPr>
          <p:cNvSpPr txBox="1"/>
          <p:nvPr/>
        </p:nvSpPr>
        <p:spPr>
          <a:xfrm>
            <a:off x="1030491" y="2434910"/>
            <a:ext cx="2076360" cy="7992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28600" marR="0" indent="-22860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ar-SA" sz="1050" dirty="0">
                <a:solidFill>
                  <a:srgbClr val="FFFF00"/>
                </a:solidFill>
                <a:effectLst/>
                <a:latin typeface="IRANYekanXFaNum" pitchFamily="2" charset="-78"/>
                <a:ea typeface="Times New Roman" panose="02020603050405020304" pitchFamily="18" charset="0"/>
                <a:cs typeface="IRANYekanXFaNum" pitchFamily="2" charset="-78"/>
              </a:rPr>
              <a:t>کسب اطلاعات </a:t>
            </a:r>
            <a:endParaRPr lang="en-US" sz="1050" dirty="0">
              <a:solidFill>
                <a:srgbClr val="FFFF00"/>
              </a:solidFill>
              <a:effectLst/>
              <a:latin typeface="IRANYekanXFaNum" pitchFamily="2" charset="-78"/>
              <a:ea typeface="Times New Roman" panose="02020603050405020304" pitchFamily="18" charset="0"/>
              <a:cs typeface="IRANYekanXFaNum" pitchFamily="2" charset="-78"/>
            </a:endParaRPr>
          </a:p>
          <a:p>
            <a:pPr marL="0" marR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050" dirty="0">
                <a:solidFill>
                  <a:schemeClr val="bg1"/>
                </a:solidFill>
                <a:effectLst/>
                <a:latin typeface="IRANYekanXFaNum" pitchFamily="2" charset="-78"/>
                <a:ea typeface="Times New Roman" panose="02020603050405020304" pitchFamily="18" charset="0"/>
                <a:cs typeface="IRANYekanXFaNum" pitchFamily="2" charset="-78"/>
              </a:rPr>
              <a:t>نشان دادن مزایای خدمات و محصول </a:t>
            </a:r>
            <a:endParaRPr lang="en-US" sz="1050" dirty="0">
              <a:solidFill>
                <a:schemeClr val="bg1"/>
              </a:solidFill>
              <a:effectLst/>
              <a:latin typeface="IRANYekanXFaNum" pitchFamily="2" charset="-78"/>
              <a:ea typeface="Times New Roman" panose="02020603050405020304" pitchFamily="18" charset="0"/>
              <a:cs typeface="IRANYekanXFaNum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243F12-64F9-49F3-A936-0A628230B2B1}"/>
              </a:ext>
            </a:extLst>
          </p:cNvPr>
          <p:cNvSpPr txBox="1"/>
          <p:nvPr/>
        </p:nvSpPr>
        <p:spPr>
          <a:xfrm>
            <a:off x="2598311" y="1726749"/>
            <a:ext cx="2002566" cy="7992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28600" marR="0" indent="-22860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ar-SA" sz="1050" dirty="0">
                <a:solidFill>
                  <a:srgbClr val="FFFF00"/>
                </a:solidFill>
                <a:effectLst/>
                <a:latin typeface="IRANYekanXFaNum" pitchFamily="2" charset="-78"/>
                <a:ea typeface="Times New Roman" panose="02020603050405020304" pitchFamily="18" charset="0"/>
                <a:cs typeface="IRANYekanXFaNum" pitchFamily="2" charset="-78"/>
              </a:rPr>
              <a:t>پیدایش علاقه مندی </a:t>
            </a:r>
            <a:endParaRPr lang="en-US" sz="1050" dirty="0">
              <a:solidFill>
                <a:srgbClr val="FFFF00"/>
              </a:solidFill>
              <a:effectLst/>
              <a:latin typeface="IRANYekanXFaNum" pitchFamily="2" charset="-78"/>
              <a:ea typeface="Times New Roman" panose="02020603050405020304" pitchFamily="18" charset="0"/>
              <a:cs typeface="IRANYekanXFaNum" pitchFamily="2" charset="-78"/>
            </a:endParaRPr>
          </a:p>
          <a:p>
            <a:pPr marL="0" marR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050" dirty="0">
                <a:solidFill>
                  <a:schemeClr val="bg1"/>
                </a:solidFill>
                <a:effectLst/>
                <a:latin typeface="IRANYekanXFaNum" pitchFamily="2" charset="-78"/>
                <a:ea typeface="Times New Roman" panose="02020603050405020304" pitchFamily="18" charset="0"/>
                <a:cs typeface="IRANYekanXFaNum" pitchFamily="2" charset="-78"/>
              </a:rPr>
              <a:t>نشان دادن باز کردن گره مشتری توسط محصول شما </a:t>
            </a:r>
            <a:endParaRPr lang="en-US" sz="1050" dirty="0">
              <a:solidFill>
                <a:schemeClr val="bg1"/>
              </a:solidFill>
              <a:effectLst/>
              <a:latin typeface="IRANYekanXFaNum" pitchFamily="2" charset="-78"/>
              <a:ea typeface="Times New Roman" panose="02020603050405020304" pitchFamily="18" charset="0"/>
              <a:cs typeface="IRANYekanXFaNum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2E03A4-0706-46E4-94C8-CB745FCA037F}"/>
              </a:ext>
            </a:extLst>
          </p:cNvPr>
          <p:cNvSpPr txBox="1"/>
          <p:nvPr/>
        </p:nvSpPr>
        <p:spPr>
          <a:xfrm>
            <a:off x="4271006" y="1038412"/>
            <a:ext cx="1635352" cy="7992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28600" marR="0" indent="-22860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</a:pPr>
            <a:r>
              <a:rPr lang="ar-SA" sz="1050" dirty="0">
                <a:solidFill>
                  <a:srgbClr val="FFFF00"/>
                </a:solidFill>
                <a:effectLst/>
                <a:latin typeface="IRANYekanXFaNum" pitchFamily="2" charset="-78"/>
                <a:ea typeface="Times New Roman" panose="02020603050405020304" pitchFamily="18" charset="0"/>
                <a:cs typeface="IRANYekanXFaNum" pitchFamily="2" charset="-78"/>
              </a:rPr>
              <a:t>ارزیابی محصول </a:t>
            </a:r>
            <a:endParaRPr lang="en-US" sz="1050" dirty="0">
              <a:solidFill>
                <a:srgbClr val="FFFF00"/>
              </a:solidFill>
              <a:effectLst/>
              <a:latin typeface="IRANYekanXFaNum" pitchFamily="2" charset="-78"/>
              <a:ea typeface="Times New Roman" panose="02020603050405020304" pitchFamily="18" charset="0"/>
              <a:cs typeface="IRANYekanXFaNum" pitchFamily="2" charset="-78"/>
            </a:endParaRPr>
          </a:p>
          <a:p>
            <a:pPr marL="0" marR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050" dirty="0">
                <a:solidFill>
                  <a:schemeClr val="bg1"/>
                </a:solidFill>
                <a:effectLst/>
                <a:latin typeface="IRANYekanXFaNum" pitchFamily="2" charset="-78"/>
                <a:ea typeface="Times New Roman" panose="02020603050405020304" pitchFamily="18" charset="0"/>
                <a:cs typeface="IRANYekanXFaNum" pitchFamily="2" charset="-78"/>
              </a:rPr>
              <a:t>نشان دادن برتری خود نسبت به رقبا </a:t>
            </a:r>
            <a:endParaRPr lang="en-US" sz="1050" dirty="0">
              <a:solidFill>
                <a:schemeClr val="bg1"/>
              </a:solidFill>
              <a:effectLst/>
              <a:latin typeface="IRANYekanXFaNum" pitchFamily="2" charset="-78"/>
              <a:ea typeface="Times New Roman" panose="02020603050405020304" pitchFamily="18" charset="0"/>
              <a:cs typeface="IRANYekanXFaNum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C1B131-438B-433D-B5EC-359020BA6B61}"/>
              </a:ext>
            </a:extLst>
          </p:cNvPr>
          <p:cNvSpPr txBox="1"/>
          <p:nvPr/>
        </p:nvSpPr>
        <p:spPr>
          <a:xfrm>
            <a:off x="5906358" y="657225"/>
            <a:ext cx="1827280" cy="100796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28600" marR="0" indent="-22860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ar-SA" sz="1050" dirty="0">
                <a:solidFill>
                  <a:srgbClr val="FFFF00"/>
                </a:solidFill>
                <a:effectLst/>
                <a:latin typeface="IRANYekanXFaNum" pitchFamily="2" charset="-78"/>
                <a:ea typeface="Times New Roman" panose="02020603050405020304" pitchFamily="18" charset="0"/>
                <a:cs typeface="IRANYekanXFaNum" pitchFamily="2" charset="-78"/>
              </a:rPr>
              <a:t>تصمیم</a:t>
            </a:r>
            <a:r>
              <a:rPr lang="ar-SA" sz="1000" dirty="0">
                <a:solidFill>
                  <a:srgbClr val="FFFF00"/>
                </a:solidFill>
                <a:effectLst/>
                <a:latin typeface="IRANYekanXFaNum" pitchFamily="2" charset="-78"/>
                <a:ea typeface="Times New Roman" panose="02020603050405020304" pitchFamily="18" charset="0"/>
                <a:cs typeface="IRANYekanXFaNum" pitchFamily="2" charset="-78"/>
              </a:rPr>
              <a:t> گیری </a:t>
            </a:r>
            <a:endParaRPr lang="en-US" sz="1000" dirty="0">
              <a:solidFill>
                <a:srgbClr val="FFFF00"/>
              </a:solidFill>
              <a:effectLst/>
              <a:latin typeface="IRANYekanXFaNum" pitchFamily="2" charset="-78"/>
              <a:ea typeface="Times New Roman" panose="02020603050405020304" pitchFamily="18" charset="0"/>
              <a:cs typeface="IRANYekanXFaNum" pitchFamily="2" charset="-78"/>
            </a:endParaRPr>
          </a:p>
          <a:p>
            <a:pPr marL="0" marR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000" dirty="0">
                <a:solidFill>
                  <a:schemeClr val="bg1"/>
                </a:solidFill>
                <a:effectLst/>
                <a:latin typeface="IRANYekanXFaNum" pitchFamily="2" charset="-78"/>
                <a:ea typeface="Times New Roman" panose="02020603050405020304" pitchFamily="18" charset="0"/>
                <a:cs typeface="IRANYekanXFaNum" pitchFamily="2" charset="-78"/>
              </a:rPr>
              <a:t>نمایش کامل جزئیات محصول تا هیچ ابهامی برای مشتری باقی نمونه </a:t>
            </a:r>
            <a:endParaRPr lang="en-US" sz="1000" dirty="0">
              <a:solidFill>
                <a:schemeClr val="bg1"/>
              </a:solidFill>
              <a:effectLst/>
              <a:latin typeface="IRANYekanXFaNum" pitchFamily="2" charset="-78"/>
              <a:ea typeface="Times New Roman" panose="02020603050405020304" pitchFamily="18" charset="0"/>
              <a:cs typeface="IRANYekanXFaNum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A5DB0B-4462-4E63-8549-4146981AFCCF}"/>
              </a:ext>
            </a:extLst>
          </p:cNvPr>
          <p:cNvSpPr txBox="1"/>
          <p:nvPr/>
        </p:nvSpPr>
        <p:spPr>
          <a:xfrm>
            <a:off x="4020749" y="2732466"/>
            <a:ext cx="2999557" cy="3886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</a:pPr>
            <a:r>
              <a:rPr lang="fa-IR" sz="1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محصول عالی</a:t>
            </a:r>
            <a:endParaRPr lang="en-US" sz="1800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1A21EA-D382-42B6-B408-92A50054D089}"/>
              </a:ext>
            </a:extLst>
          </p:cNvPr>
          <p:cNvSpPr txBox="1"/>
          <p:nvPr/>
        </p:nvSpPr>
        <p:spPr>
          <a:xfrm>
            <a:off x="-203651" y="5823054"/>
            <a:ext cx="1543448" cy="3886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</a:pPr>
            <a:r>
              <a:rPr lang="fa-IR" sz="1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مشتری عالی</a:t>
            </a:r>
            <a:endParaRPr lang="en-US" sz="1800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395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C0EAB2-4BEA-4B9C-8B69-DA4B1F910335}"/>
              </a:ext>
            </a:extLst>
          </p:cNvPr>
          <p:cNvSpPr/>
          <p:nvPr/>
        </p:nvSpPr>
        <p:spPr>
          <a:xfrm>
            <a:off x="935357" y="4857750"/>
            <a:ext cx="2047356" cy="600229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9803893-94A0-4104-A975-95868A8FA33D}"/>
              </a:ext>
            </a:extLst>
          </p:cNvPr>
          <p:cNvSpPr/>
          <p:nvPr/>
        </p:nvSpPr>
        <p:spPr>
          <a:xfrm>
            <a:off x="9132695" y="1007109"/>
            <a:ext cx="2047356" cy="600229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F03BB0-0DF2-4BC5-A7A8-DD0CCDF8265C}"/>
              </a:ext>
            </a:extLst>
          </p:cNvPr>
          <p:cNvSpPr txBox="1"/>
          <p:nvPr/>
        </p:nvSpPr>
        <p:spPr>
          <a:xfrm>
            <a:off x="935357" y="4934759"/>
            <a:ext cx="2047356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2800" dirty="0">
                <a:solidFill>
                  <a:srgbClr val="FFFF00"/>
                </a:solidFill>
                <a:latin typeface="IRANYekanXFaNum ExtraBlack" pitchFamily="2" charset="-78"/>
                <a:cs typeface="IRANYekanXFaNum ExtraBlack" pitchFamily="2" charset="-78"/>
              </a:rPr>
              <a:t>هدف‌گذاری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0F33C-D23D-49E9-A443-7882E9C79699}"/>
              </a:ext>
            </a:extLst>
          </p:cNvPr>
          <p:cNvSpPr txBox="1"/>
          <p:nvPr/>
        </p:nvSpPr>
        <p:spPr>
          <a:xfrm>
            <a:off x="9245707" y="1030544"/>
            <a:ext cx="1821332" cy="55335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a-IR" sz="2800" kern="0" dirty="0">
                <a:solidFill>
                  <a:srgbClr val="FFFF00"/>
                </a:solidFill>
                <a:effectLst/>
                <a:latin typeface="IRANYekanXFaNum ExtraBlack" pitchFamily="2" charset="-78"/>
                <a:ea typeface="Times New Roman" panose="02020603050405020304" pitchFamily="18" charset="0"/>
                <a:cs typeface="IRANYekanXFaNum ExtraBlack" pitchFamily="2" charset="-78"/>
              </a:rPr>
              <a:t>چشم انداز</a:t>
            </a:r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E355A857-69E9-43F4-9C26-F3E8DD5A97A6}"/>
              </a:ext>
            </a:extLst>
          </p:cNvPr>
          <p:cNvSpPr/>
          <p:nvPr/>
        </p:nvSpPr>
        <p:spPr>
          <a:xfrm>
            <a:off x="2035627" y="392444"/>
            <a:ext cx="6969595" cy="4355996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1"/>
          </a:solidFill>
        </p:spPr>
        <p:style>
          <a:lnRef idx="0">
            <a:schemeClr val="accent5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4B8065-F67C-4A3C-96B0-8253571C584C}"/>
              </a:ext>
            </a:extLst>
          </p:cNvPr>
          <p:cNvSpPr/>
          <p:nvPr/>
        </p:nvSpPr>
        <p:spPr>
          <a:xfrm>
            <a:off x="2722132" y="3631563"/>
            <a:ext cx="160300" cy="1603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4B2D2C0-15E5-4B49-9D46-C63B5FB51F93}"/>
              </a:ext>
            </a:extLst>
          </p:cNvPr>
          <p:cNvSpPr/>
          <p:nvPr/>
        </p:nvSpPr>
        <p:spPr>
          <a:xfrm>
            <a:off x="2249823" y="3744754"/>
            <a:ext cx="1191800" cy="1036727"/>
          </a:xfrm>
          <a:custGeom>
            <a:avLst/>
            <a:gdLst>
              <a:gd name="connsiteX0" fmla="*/ 0 w 1191800"/>
              <a:gd name="connsiteY0" fmla="*/ 0 h 1036727"/>
              <a:gd name="connsiteX1" fmla="*/ 1191800 w 1191800"/>
              <a:gd name="connsiteY1" fmla="*/ 0 h 1036727"/>
              <a:gd name="connsiteX2" fmla="*/ 1191800 w 1191800"/>
              <a:gd name="connsiteY2" fmla="*/ 1036727 h 1036727"/>
              <a:gd name="connsiteX3" fmla="*/ 0 w 1191800"/>
              <a:gd name="connsiteY3" fmla="*/ 1036727 h 1036727"/>
              <a:gd name="connsiteX4" fmla="*/ 0 w 1191800"/>
              <a:gd name="connsiteY4" fmla="*/ 0 h 103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1800" h="1036727">
                <a:moveTo>
                  <a:pt x="0" y="0"/>
                </a:moveTo>
                <a:lnTo>
                  <a:pt x="1191800" y="0"/>
                </a:lnTo>
                <a:lnTo>
                  <a:pt x="1191800" y="1036727"/>
                </a:lnTo>
                <a:lnTo>
                  <a:pt x="0" y="10367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940" tIns="0" rIns="0" bIns="0" numCol="1" spcCol="1270" anchor="t" anchorCtr="0">
            <a:noAutofit/>
          </a:bodyPr>
          <a:lstStyle/>
          <a:p>
            <a:pPr marL="0" lvl="0" indent="0" algn="r" defTabSz="800100" rtl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fa-IR" sz="1800" kern="1200" dirty="0">
                <a:solidFill>
                  <a:schemeClr val="bg1"/>
                </a:solidFill>
                <a:latin typeface="IRANYekanXFaNum Bold" pitchFamily="2" charset="-78"/>
                <a:cs typeface="IRANYekanXFaNum Bold" pitchFamily="2" charset="-78"/>
              </a:rPr>
              <a:t>چه چیزی؟..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708927-1DD6-460B-9DBD-99F086717BA8}"/>
              </a:ext>
            </a:extLst>
          </p:cNvPr>
          <p:cNvSpPr/>
          <p:nvPr/>
        </p:nvSpPr>
        <p:spPr>
          <a:xfrm>
            <a:off x="3854691" y="2618358"/>
            <a:ext cx="278783" cy="278783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8D6E2-7ED5-45F0-9743-67DACF75CCFE}"/>
              </a:ext>
            </a:extLst>
          </p:cNvPr>
          <p:cNvSpPr/>
          <p:nvPr/>
        </p:nvSpPr>
        <p:spPr>
          <a:xfrm>
            <a:off x="3239897" y="3072259"/>
            <a:ext cx="1463614" cy="1297611"/>
          </a:xfrm>
          <a:custGeom>
            <a:avLst/>
            <a:gdLst>
              <a:gd name="connsiteX0" fmla="*/ 0 w 1463614"/>
              <a:gd name="connsiteY0" fmla="*/ 0 h 1297611"/>
              <a:gd name="connsiteX1" fmla="*/ 1463614 w 1463614"/>
              <a:gd name="connsiteY1" fmla="*/ 0 h 1297611"/>
              <a:gd name="connsiteX2" fmla="*/ 1463614 w 1463614"/>
              <a:gd name="connsiteY2" fmla="*/ 1297611 h 1297611"/>
              <a:gd name="connsiteX3" fmla="*/ 0 w 1463614"/>
              <a:gd name="connsiteY3" fmla="*/ 1297611 h 1297611"/>
              <a:gd name="connsiteX4" fmla="*/ 0 w 1463614"/>
              <a:gd name="connsiteY4" fmla="*/ 0 h 129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614" h="1297611">
                <a:moveTo>
                  <a:pt x="0" y="0"/>
                </a:moveTo>
                <a:lnTo>
                  <a:pt x="1463614" y="0"/>
                </a:lnTo>
                <a:lnTo>
                  <a:pt x="1463614" y="1297611"/>
                </a:lnTo>
                <a:lnTo>
                  <a:pt x="0" y="12976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7722" tIns="0" rIns="0" bIns="0" numCol="1" spcCol="1270" anchor="t" anchorCtr="0">
            <a:noAutofit/>
          </a:bodyPr>
          <a:lstStyle/>
          <a:p>
            <a:pPr marL="0" lvl="0" indent="0" algn="r" defTabSz="800100" rtl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fa-IR" sz="1800" kern="1200" dirty="0">
                <a:solidFill>
                  <a:schemeClr val="bg1"/>
                </a:solidFill>
                <a:latin typeface="IRANYekanXFaNum Bold" pitchFamily="2" charset="-78"/>
                <a:cs typeface="IRANYekanXFaNum Bold" pitchFamily="2" charset="-78"/>
              </a:rPr>
              <a:t>در چه زمانی؟...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0AB559-60A9-4A86-B33F-67C3605B8791}"/>
              </a:ext>
            </a:extLst>
          </p:cNvPr>
          <p:cNvSpPr/>
          <p:nvPr/>
        </p:nvSpPr>
        <p:spPr>
          <a:xfrm>
            <a:off x="5300882" y="1871740"/>
            <a:ext cx="369388" cy="369388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6E060A6-E0B9-4793-8327-A0E5547AC1AC}"/>
              </a:ext>
            </a:extLst>
          </p:cNvPr>
          <p:cNvSpPr/>
          <p:nvPr/>
        </p:nvSpPr>
        <p:spPr>
          <a:xfrm>
            <a:off x="4472037" y="2514210"/>
            <a:ext cx="1463614" cy="587126"/>
          </a:xfrm>
          <a:custGeom>
            <a:avLst/>
            <a:gdLst>
              <a:gd name="connsiteX0" fmla="*/ 0 w 1463614"/>
              <a:gd name="connsiteY0" fmla="*/ 0 h 587126"/>
              <a:gd name="connsiteX1" fmla="*/ 1463614 w 1463614"/>
              <a:gd name="connsiteY1" fmla="*/ 0 h 587126"/>
              <a:gd name="connsiteX2" fmla="*/ 1463614 w 1463614"/>
              <a:gd name="connsiteY2" fmla="*/ 587126 h 587126"/>
              <a:gd name="connsiteX3" fmla="*/ 0 w 1463614"/>
              <a:gd name="connsiteY3" fmla="*/ 587126 h 587126"/>
              <a:gd name="connsiteX4" fmla="*/ 0 w 1463614"/>
              <a:gd name="connsiteY4" fmla="*/ 0 h 58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614" h="587126">
                <a:moveTo>
                  <a:pt x="0" y="0"/>
                </a:moveTo>
                <a:lnTo>
                  <a:pt x="1463614" y="0"/>
                </a:lnTo>
                <a:lnTo>
                  <a:pt x="1463614" y="587126"/>
                </a:lnTo>
                <a:lnTo>
                  <a:pt x="0" y="58712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5731" tIns="0" rIns="0" bIns="0" numCol="1" spcCol="1270" anchor="t" anchorCtr="0">
            <a:noAutofit/>
          </a:bodyPr>
          <a:lstStyle/>
          <a:p>
            <a:pPr marL="0" lvl="0" indent="0" algn="r" defTabSz="800100" rtl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fa-IR" sz="1800" kern="1200" dirty="0">
                <a:solidFill>
                  <a:schemeClr val="bg1"/>
                </a:solidFill>
                <a:latin typeface="IRANYekanXFaNum Bold" pitchFamily="2" charset="-78"/>
                <a:cs typeface="IRANYekanXFaNum Bold" pitchFamily="2" charset="-78"/>
              </a:rPr>
              <a:t>کجا؟...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AD57734-FE51-4F7C-BB63-F11AF01A8A81}"/>
              </a:ext>
            </a:extLst>
          </p:cNvPr>
          <p:cNvSpPr/>
          <p:nvPr/>
        </p:nvSpPr>
        <p:spPr>
          <a:xfrm>
            <a:off x="6876010" y="1377770"/>
            <a:ext cx="494841" cy="49484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682D26B-B3EE-4E9F-AA09-2EFB8E05B402}"/>
              </a:ext>
            </a:extLst>
          </p:cNvPr>
          <p:cNvSpPr/>
          <p:nvPr/>
        </p:nvSpPr>
        <p:spPr>
          <a:xfrm>
            <a:off x="6374294" y="2141136"/>
            <a:ext cx="1463614" cy="1629118"/>
          </a:xfrm>
          <a:custGeom>
            <a:avLst/>
            <a:gdLst>
              <a:gd name="connsiteX0" fmla="*/ 0 w 1463614"/>
              <a:gd name="connsiteY0" fmla="*/ 0 h 1629118"/>
              <a:gd name="connsiteX1" fmla="*/ 1463614 w 1463614"/>
              <a:gd name="connsiteY1" fmla="*/ 0 h 1629118"/>
              <a:gd name="connsiteX2" fmla="*/ 1463614 w 1463614"/>
              <a:gd name="connsiteY2" fmla="*/ 1629118 h 1629118"/>
              <a:gd name="connsiteX3" fmla="*/ 0 w 1463614"/>
              <a:gd name="connsiteY3" fmla="*/ 1629118 h 1629118"/>
              <a:gd name="connsiteX4" fmla="*/ 0 w 1463614"/>
              <a:gd name="connsiteY4" fmla="*/ 0 h 162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614" h="1629118">
                <a:moveTo>
                  <a:pt x="0" y="0"/>
                </a:moveTo>
                <a:lnTo>
                  <a:pt x="1463614" y="0"/>
                </a:lnTo>
                <a:lnTo>
                  <a:pt x="1463614" y="1629118"/>
                </a:lnTo>
                <a:lnTo>
                  <a:pt x="0" y="16291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2206" tIns="0" rIns="0" bIns="0" numCol="1" spcCol="1270" anchor="t" anchorCtr="0">
            <a:noAutofit/>
          </a:bodyPr>
          <a:lstStyle/>
          <a:p>
            <a:pPr marL="0" lvl="0" indent="0" algn="ctr" defTabSz="800100" rtl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fa-IR" sz="1800" kern="1200" dirty="0">
                <a:solidFill>
                  <a:schemeClr val="bg1"/>
                </a:solidFill>
                <a:latin typeface="IRANYekanXFaNum Bold" pitchFamily="2" charset="-78"/>
                <a:cs typeface="IRANYekanXFaNum Bold" pitchFamily="2" charset="-78"/>
              </a:rPr>
              <a:t>در آینده منتظر شماست.</a:t>
            </a:r>
          </a:p>
        </p:txBody>
      </p:sp>
    </p:spTree>
    <p:extLst>
      <p:ext uri="{BB962C8B-B14F-4D97-AF65-F5344CB8AC3E}">
        <p14:creationId xmlns:p14="http://schemas.microsoft.com/office/powerpoint/2010/main" val="33375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6" grpId="0"/>
      <p:bldP spid="7" grpId="0"/>
      <p:bldP spid="8" grpId="0"/>
      <p:bldP spid="10" grpId="0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09ACCFA-3ECF-4D59-80D1-19D3C08CC108}"/>
              </a:ext>
            </a:extLst>
          </p:cNvPr>
          <p:cNvSpPr txBox="1"/>
          <p:nvPr/>
        </p:nvSpPr>
        <p:spPr>
          <a:xfrm>
            <a:off x="9259192" y="4497589"/>
            <a:ext cx="1266692" cy="9048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fa-IR" sz="2000" kern="0" dirty="0">
                <a:solidFill>
                  <a:schemeClr val="bg1"/>
                </a:solidFill>
                <a:latin typeface="IRANYekanXFaNum Bold" pitchFamily="2" charset="-78"/>
                <a:ea typeface="Calibri" panose="020F0502020204030204" pitchFamily="34" charset="0"/>
                <a:cs typeface="IRANYekanXFaNum Bold" pitchFamily="2" charset="-78"/>
              </a:rPr>
              <a:t>هدف</a:t>
            </a:r>
          </a:p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fa-IR" sz="20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Calibri" panose="020F0502020204030204" pitchFamily="34" charset="0"/>
                <a:cs typeface="IRANYekanXFaNum Bold" pitchFamily="2" charset="-78"/>
              </a:rPr>
              <a:t>اقدامک</a:t>
            </a:r>
            <a:endParaRPr lang="en-US" sz="20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124736-F10A-4459-AA02-6C9F5587DB0D}"/>
              </a:ext>
            </a:extLst>
          </p:cNvPr>
          <p:cNvSpPr txBox="1"/>
          <p:nvPr/>
        </p:nvSpPr>
        <p:spPr>
          <a:xfrm>
            <a:off x="2883050" y="786352"/>
            <a:ext cx="803425" cy="3886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قله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999F14-26E2-4D80-A0FA-43AB24B5F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30" y="1784613"/>
            <a:ext cx="4644194" cy="32887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81700A-5802-4B0B-A454-4F6CB7242BD2}"/>
              </a:ext>
            </a:extLst>
          </p:cNvPr>
          <p:cNvSpPr txBox="1"/>
          <p:nvPr/>
        </p:nvSpPr>
        <p:spPr>
          <a:xfrm>
            <a:off x="9308950" y="786352"/>
            <a:ext cx="1225014" cy="3886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fa-IR" kern="0" dirty="0">
                <a:solidFill>
                  <a:schemeClr val="bg1"/>
                </a:solidFill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قهرمانی</a:t>
            </a:r>
            <a:endParaRPr lang="fa-IR" sz="1800" kern="0" dirty="0">
              <a:solidFill>
                <a:schemeClr val="bg1"/>
              </a:solidFill>
              <a:effectLst/>
              <a:latin typeface="IRANYekanXFaNum Bold" pitchFamily="2" charset="-78"/>
              <a:ea typeface="Times New Roman" panose="02020603050405020304" pitchFamily="18" charset="0"/>
              <a:cs typeface="IRANYekanXFaNum Bold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183191-A907-4C3F-9893-B26BC75982A8}"/>
              </a:ext>
            </a:extLst>
          </p:cNvPr>
          <p:cNvSpPr txBox="1"/>
          <p:nvPr/>
        </p:nvSpPr>
        <p:spPr>
          <a:xfrm>
            <a:off x="4114513" y="2451883"/>
            <a:ext cx="1160895" cy="35580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</a:pPr>
            <a:r>
              <a:rPr lang="fa-IR" sz="16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چشم انداز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88F8AC-6BF4-4857-A25D-9196DB2F4417}"/>
              </a:ext>
            </a:extLst>
          </p:cNvPr>
          <p:cNvSpPr txBox="1"/>
          <p:nvPr/>
        </p:nvSpPr>
        <p:spPr>
          <a:xfrm>
            <a:off x="1329641" y="2462788"/>
            <a:ext cx="1210588" cy="35580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</a:pPr>
            <a:r>
              <a:rPr lang="fa-IR" sz="16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چشم انداز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67661B-1CA3-4E89-ADB1-C2AD01C0B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31" y="1989584"/>
            <a:ext cx="596861" cy="656863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B53770-232A-4BEC-AEC5-D1FCE6875768}"/>
              </a:ext>
            </a:extLst>
          </p:cNvPr>
          <p:cNvSpPr/>
          <p:nvPr/>
        </p:nvSpPr>
        <p:spPr>
          <a:xfrm>
            <a:off x="6849692" y="3173490"/>
            <a:ext cx="1812639" cy="47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C3737F-E59E-4803-A371-DA4FE3343A81}"/>
              </a:ext>
            </a:extLst>
          </p:cNvPr>
          <p:cNvSpPr/>
          <p:nvPr/>
        </p:nvSpPr>
        <p:spPr>
          <a:xfrm>
            <a:off x="8168306" y="2646446"/>
            <a:ext cx="1584910" cy="1001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13A05F-B22D-4794-9565-8FC87F6C0888}"/>
              </a:ext>
            </a:extLst>
          </p:cNvPr>
          <p:cNvSpPr/>
          <p:nvPr/>
        </p:nvSpPr>
        <p:spPr>
          <a:xfrm>
            <a:off x="9486920" y="2990611"/>
            <a:ext cx="1584910" cy="656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6FDCBD-2843-4054-9217-1451FB76CCC6}"/>
              </a:ext>
            </a:extLst>
          </p:cNvPr>
          <p:cNvSpPr txBox="1"/>
          <p:nvPr/>
        </p:nvSpPr>
        <p:spPr>
          <a:xfrm>
            <a:off x="7007411" y="3232641"/>
            <a:ext cx="1160895" cy="35580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</a:pPr>
            <a:r>
              <a:rPr lang="fa-IR" sz="16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چشم انداز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21046C-9A83-4BA3-B2E1-160F0F933E1B}"/>
              </a:ext>
            </a:extLst>
          </p:cNvPr>
          <p:cNvSpPr txBox="1"/>
          <p:nvPr/>
        </p:nvSpPr>
        <p:spPr>
          <a:xfrm>
            <a:off x="9674081" y="3173490"/>
            <a:ext cx="1210588" cy="35580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R="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</a:pPr>
            <a:r>
              <a:rPr lang="fa-IR" sz="16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چشم انداز 2</a:t>
            </a:r>
          </a:p>
        </p:txBody>
      </p:sp>
    </p:spTree>
    <p:extLst>
      <p:ext uri="{BB962C8B-B14F-4D97-AF65-F5344CB8AC3E}">
        <p14:creationId xmlns:p14="http://schemas.microsoft.com/office/powerpoint/2010/main" val="302559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3F03BB0-0DF2-4BC5-A7A8-DD0CCDF8265C}"/>
              </a:ext>
            </a:extLst>
          </p:cNvPr>
          <p:cNvSpPr txBox="1"/>
          <p:nvPr/>
        </p:nvSpPr>
        <p:spPr>
          <a:xfrm>
            <a:off x="9079855" y="657225"/>
            <a:ext cx="247535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2800" dirty="0">
                <a:solidFill>
                  <a:srgbClr val="FFFF00"/>
                </a:solidFill>
                <a:latin typeface="IRANYekanXFaNum ExtraBlack" pitchFamily="2" charset="-78"/>
                <a:cs typeface="IRANYekanXFaNum ExtraBlack" pitchFamily="2" charset="-78"/>
              </a:rPr>
              <a:t>نگاه 360 درجه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0F33C-D23D-49E9-A443-7882E9C79699}"/>
              </a:ext>
            </a:extLst>
          </p:cNvPr>
          <p:cNvSpPr txBox="1"/>
          <p:nvPr/>
        </p:nvSpPr>
        <p:spPr>
          <a:xfrm>
            <a:off x="9018454" y="1837670"/>
            <a:ext cx="2422459" cy="3886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ما می‌تونیم ... اگر ...</a:t>
            </a:r>
            <a:endParaRPr lang="en-US" sz="18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69C78D-D2DC-4C50-A0A9-6D8BDDE521E9}"/>
              </a:ext>
            </a:extLst>
          </p:cNvPr>
          <p:cNvSpPr txBox="1"/>
          <p:nvPr/>
        </p:nvSpPr>
        <p:spPr>
          <a:xfrm>
            <a:off x="10092466" y="2371070"/>
            <a:ext cx="1348447" cy="3886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20% بالاتر</a:t>
            </a:r>
            <a:endParaRPr lang="en-US" sz="18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13814C-E68A-41C2-ACAF-BE94473A9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80"/>
            <a:ext cx="7608770" cy="507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4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3F03BB0-0DF2-4BC5-A7A8-DD0CCDF8265C}"/>
              </a:ext>
            </a:extLst>
          </p:cNvPr>
          <p:cNvSpPr txBox="1"/>
          <p:nvPr/>
        </p:nvSpPr>
        <p:spPr>
          <a:xfrm>
            <a:off x="9693806" y="657225"/>
            <a:ext cx="1861407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2800" dirty="0">
                <a:solidFill>
                  <a:srgbClr val="FFFF00"/>
                </a:solidFill>
                <a:latin typeface="IRANYekanXFaNum ExtraBlack" pitchFamily="2" charset="-78"/>
                <a:cs typeface="IRANYekanXFaNum ExtraBlack" pitchFamily="2" charset="-78"/>
              </a:rPr>
              <a:t>کمال‌گرایی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0F33C-D23D-49E9-A443-7882E9C79699}"/>
              </a:ext>
            </a:extLst>
          </p:cNvPr>
          <p:cNvSpPr txBox="1"/>
          <p:nvPr/>
        </p:nvSpPr>
        <p:spPr>
          <a:xfrm>
            <a:off x="8425343" y="1643322"/>
            <a:ext cx="3015570" cy="3886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کمال‌گرایی خوبه یا بده؟!...</a:t>
            </a:r>
            <a:endParaRPr lang="en-US" sz="18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69C78D-D2DC-4C50-A0A9-6D8BDDE521E9}"/>
              </a:ext>
            </a:extLst>
          </p:cNvPr>
          <p:cNvSpPr txBox="1"/>
          <p:nvPr/>
        </p:nvSpPr>
        <p:spPr>
          <a:xfrm>
            <a:off x="9702872" y="2371070"/>
            <a:ext cx="1738041" cy="262854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وجود ترس</a:t>
            </a:r>
          </a:p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q"/>
            </a:pPr>
            <a:endParaRPr lang="fa-IR" kern="0" dirty="0">
              <a:solidFill>
                <a:schemeClr val="bg1"/>
              </a:solidFill>
              <a:latin typeface="IRANYekanXFaNum Bold" pitchFamily="2" charset="-78"/>
              <a:ea typeface="Times New Roman" panose="02020603050405020304" pitchFamily="18" charset="0"/>
              <a:cs typeface="IRANYekanXFaNum Bold" pitchFamily="2" charset="-78"/>
            </a:endParaRPr>
          </a:p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نبود شفافیت</a:t>
            </a:r>
          </a:p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q"/>
            </a:pPr>
            <a:endParaRPr lang="fa-IR" kern="0" dirty="0">
              <a:solidFill>
                <a:schemeClr val="bg1"/>
              </a:solidFill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Calibri" panose="020F0502020204030204" pitchFamily="34" charset="0"/>
                <a:cs typeface="IRANYekanXFaNum Bold" pitchFamily="2" charset="-78"/>
              </a:rPr>
              <a:t>تاریکی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fa-IR" kern="0" dirty="0">
              <a:solidFill>
                <a:schemeClr val="bg1"/>
              </a:solidFill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en-US" sz="18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8A8808-AFA2-4AC2-AFD1-3401C4A38AD1}"/>
              </a:ext>
            </a:extLst>
          </p:cNvPr>
          <p:cNvSpPr txBox="1"/>
          <p:nvPr/>
        </p:nvSpPr>
        <p:spPr>
          <a:xfrm>
            <a:off x="710465" y="4364283"/>
            <a:ext cx="2465740" cy="3886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a-IR" sz="1800" kern="0" dirty="0">
                <a:solidFill>
                  <a:srgbClr val="FFFF00"/>
                </a:solidFill>
                <a:effectLst/>
                <a:latin typeface="IRANYekanXFaNum Black" pitchFamily="2" charset="-78"/>
                <a:ea typeface="Times New Roman" panose="02020603050405020304" pitchFamily="18" charset="0"/>
                <a:cs typeface="IRANYekanXFaNum Black" pitchFamily="2" charset="-78"/>
              </a:rPr>
              <a:t>راه تدارکات را باز بگذارید</a:t>
            </a:r>
            <a:endParaRPr lang="en-US" sz="1800" kern="100" dirty="0">
              <a:solidFill>
                <a:srgbClr val="FFFF00"/>
              </a:solidFill>
              <a:effectLst/>
              <a:latin typeface="IRANYekanXFaNum Black" pitchFamily="2" charset="-78"/>
              <a:ea typeface="Calibri" panose="020F0502020204030204" pitchFamily="34" charset="0"/>
              <a:cs typeface="IRANYekanXFaNum Black" pitchFamily="2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101DA7-AF60-4103-BEEF-D786E75E0227}"/>
              </a:ext>
            </a:extLst>
          </p:cNvPr>
          <p:cNvGrpSpPr/>
          <p:nvPr/>
        </p:nvGrpSpPr>
        <p:grpSpPr>
          <a:xfrm>
            <a:off x="1676992" y="1204555"/>
            <a:ext cx="4302275" cy="4455128"/>
            <a:chOff x="427011" y="591199"/>
            <a:chExt cx="4302275" cy="4455128"/>
          </a:xfrm>
        </p:grpSpPr>
        <p:sp>
          <p:nvSpPr>
            <p:cNvPr id="2" name="Arrow: Circular 1">
              <a:extLst>
                <a:ext uri="{FF2B5EF4-FFF2-40B4-BE49-F238E27FC236}">
                  <a16:creationId xmlns:a16="http://schemas.microsoft.com/office/drawing/2014/main" id="{2255DD7D-B9DB-4132-85DA-A80E7E08C554}"/>
                </a:ext>
              </a:extLst>
            </p:cNvPr>
            <p:cNvSpPr/>
            <p:nvPr/>
          </p:nvSpPr>
          <p:spPr>
            <a:xfrm rot="20337876">
              <a:off x="2342220" y="591199"/>
              <a:ext cx="2387066" cy="2492943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solidFill>
                  <a:schemeClr val="tx1"/>
                </a:solidFill>
              </a:endParaRPr>
            </a:p>
          </p:txBody>
        </p:sp>
        <p:sp>
          <p:nvSpPr>
            <p:cNvPr id="10" name="Arrow: Circular 9">
              <a:extLst>
                <a:ext uri="{FF2B5EF4-FFF2-40B4-BE49-F238E27FC236}">
                  <a16:creationId xmlns:a16="http://schemas.microsoft.com/office/drawing/2014/main" id="{152B8AA1-4695-4794-82B5-86DC667530C3}"/>
                </a:ext>
              </a:extLst>
            </p:cNvPr>
            <p:cNvSpPr/>
            <p:nvPr/>
          </p:nvSpPr>
          <p:spPr>
            <a:xfrm rot="8512356">
              <a:off x="427011" y="2553384"/>
              <a:ext cx="2387066" cy="2492943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solidFill>
                  <a:schemeClr val="tx1"/>
                </a:solidFill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D0F115A-361F-4230-8C50-71B0912C83C9}"/>
                </a:ext>
              </a:extLst>
            </p:cNvPr>
            <p:cNvSpPr/>
            <p:nvPr/>
          </p:nvSpPr>
          <p:spPr>
            <a:xfrm>
              <a:off x="1539210" y="1653512"/>
              <a:ext cx="1916259" cy="1916259"/>
            </a:xfrm>
            <a:prstGeom prst="ellipse">
              <a:avLst/>
            </a:prstGeom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48B3654-9D7D-4386-A6B4-410DEBBF0625}"/>
              </a:ext>
            </a:extLst>
          </p:cNvPr>
          <p:cNvSpPr txBox="1"/>
          <p:nvPr/>
        </p:nvSpPr>
        <p:spPr>
          <a:xfrm>
            <a:off x="2471062" y="2967335"/>
            <a:ext cx="21079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400" kern="0" dirty="0">
                <a:solidFill>
                  <a:schemeClr val="bg1"/>
                </a:solidFill>
                <a:latin typeface="IRANYekanXFaNum Bold" pitchFamily="2" charset="-78"/>
                <a:ea typeface="Calibri" panose="020F0502020204030204" pitchFamily="34" charset="0"/>
                <a:cs typeface="IRANYekanXFaNum Bold" pitchFamily="2" charset="-78"/>
              </a:rPr>
              <a:t>ضرب‌العجل</a:t>
            </a:r>
            <a:endParaRPr lang="fa-IR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393FB7-E861-441B-BB46-665E848E6B09}"/>
              </a:ext>
            </a:extLst>
          </p:cNvPr>
          <p:cNvSpPr txBox="1"/>
          <p:nvPr/>
        </p:nvSpPr>
        <p:spPr>
          <a:xfrm>
            <a:off x="4307139" y="2266868"/>
            <a:ext cx="2735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1800" kern="0" dirty="0">
                <a:solidFill>
                  <a:srgbClr val="FFFF00"/>
                </a:solidFill>
                <a:effectLst/>
                <a:latin typeface="IRANYekanXFaNum Black" pitchFamily="2" charset="-78"/>
                <a:ea typeface="Times New Roman" panose="02020603050405020304" pitchFamily="18" charset="0"/>
                <a:cs typeface="IRANYekanXFaNum Black" pitchFamily="2" charset="-78"/>
              </a:rPr>
              <a:t>کشتی‌ها را آتش بزنید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87814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3F03BB0-0DF2-4BC5-A7A8-DD0CCDF8265C}"/>
              </a:ext>
            </a:extLst>
          </p:cNvPr>
          <p:cNvSpPr txBox="1"/>
          <p:nvPr/>
        </p:nvSpPr>
        <p:spPr>
          <a:xfrm>
            <a:off x="9693806" y="657225"/>
            <a:ext cx="1861407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2800" dirty="0">
                <a:solidFill>
                  <a:srgbClr val="FFFF00"/>
                </a:solidFill>
                <a:latin typeface="IRANYekanXFaNum ExtraBlack" pitchFamily="2" charset="-78"/>
                <a:cs typeface="IRANYekanXFaNum ExtraBlack" pitchFamily="2" charset="-78"/>
              </a:rPr>
              <a:t>کمال‌گرایی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0F33C-D23D-49E9-A443-7882E9C79699}"/>
              </a:ext>
            </a:extLst>
          </p:cNvPr>
          <p:cNvSpPr txBox="1"/>
          <p:nvPr/>
        </p:nvSpPr>
        <p:spPr>
          <a:xfrm>
            <a:off x="9991477" y="1643322"/>
            <a:ext cx="1449436" cy="3886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نبود شفافیت</a:t>
            </a:r>
            <a:endParaRPr lang="en-US" sz="18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69C78D-D2DC-4C50-A0A9-6D8BDDE521E9}"/>
              </a:ext>
            </a:extLst>
          </p:cNvPr>
          <p:cNvSpPr txBox="1"/>
          <p:nvPr/>
        </p:nvSpPr>
        <p:spPr>
          <a:xfrm>
            <a:off x="10249497" y="2371070"/>
            <a:ext cx="1191416" cy="188192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وجود ترس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fa-IR" kern="0" dirty="0">
              <a:solidFill>
                <a:schemeClr val="bg1"/>
              </a:solidFill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Calibri" panose="020F0502020204030204" pitchFamily="34" charset="0"/>
                <a:cs typeface="IRANYekanXFaNum Bold" pitchFamily="2" charset="-78"/>
              </a:rPr>
              <a:t>تاریکی</a:t>
            </a: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fa-IR" kern="0" dirty="0">
              <a:solidFill>
                <a:schemeClr val="bg1"/>
              </a:solidFill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en-US" sz="18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BE80C-EF91-427A-9A05-932AE3FC9F41}"/>
              </a:ext>
            </a:extLst>
          </p:cNvPr>
          <p:cNvGrpSpPr/>
          <p:nvPr/>
        </p:nvGrpSpPr>
        <p:grpSpPr>
          <a:xfrm>
            <a:off x="2542078" y="1201436"/>
            <a:ext cx="6206017" cy="4455128"/>
            <a:chOff x="2542078" y="1201436"/>
            <a:chExt cx="6206017" cy="445512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8A8808-AFA2-4AC2-AFD1-3401C4A38AD1}"/>
                </a:ext>
              </a:extLst>
            </p:cNvPr>
            <p:cNvSpPr txBox="1"/>
            <p:nvPr/>
          </p:nvSpPr>
          <p:spPr>
            <a:xfrm>
              <a:off x="2542078" y="4361164"/>
              <a:ext cx="2339102" cy="38869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0" marR="0" algn="r" rtl="1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fa-IR" sz="1800" kern="0" dirty="0">
                  <a:solidFill>
                    <a:srgbClr val="FFFF00"/>
                  </a:solidFill>
                  <a:effectLst/>
                  <a:latin typeface="IRANYekanXFaNum Black" pitchFamily="2" charset="-78"/>
                  <a:ea typeface="Times New Roman" panose="02020603050405020304" pitchFamily="18" charset="0"/>
                  <a:cs typeface="IRANYekanXFaNum Black" pitchFamily="2" charset="-78"/>
                </a:rPr>
                <a:t>راه تدارکات را باز بذارید</a:t>
              </a:r>
              <a:endParaRPr lang="en-US" sz="1800" kern="100" dirty="0">
                <a:solidFill>
                  <a:srgbClr val="FFFF00"/>
                </a:solidFill>
                <a:effectLst/>
                <a:latin typeface="IRANYekanXFaNum Black" pitchFamily="2" charset="-78"/>
                <a:ea typeface="Calibri" panose="020F0502020204030204" pitchFamily="34" charset="0"/>
                <a:cs typeface="IRANYekanXFaNum Black" pitchFamily="2" charset="-78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A101DA7-AF60-4103-BEEF-D786E75E0227}"/>
                </a:ext>
              </a:extLst>
            </p:cNvPr>
            <p:cNvGrpSpPr/>
            <p:nvPr/>
          </p:nvGrpSpPr>
          <p:grpSpPr>
            <a:xfrm>
              <a:off x="3381967" y="1201436"/>
              <a:ext cx="4302275" cy="4455128"/>
              <a:chOff x="427011" y="591199"/>
              <a:chExt cx="4302275" cy="4455128"/>
            </a:xfrm>
          </p:grpSpPr>
          <p:sp>
            <p:nvSpPr>
              <p:cNvPr id="2" name="Arrow: Circular 1">
                <a:extLst>
                  <a:ext uri="{FF2B5EF4-FFF2-40B4-BE49-F238E27FC236}">
                    <a16:creationId xmlns:a16="http://schemas.microsoft.com/office/drawing/2014/main" id="{2255DD7D-B9DB-4132-85DA-A80E7E08C554}"/>
                  </a:ext>
                </a:extLst>
              </p:cNvPr>
              <p:cNvSpPr/>
              <p:nvPr/>
            </p:nvSpPr>
            <p:spPr>
              <a:xfrm rot="20337876">
                <a:off x="2342220" y="591199"/>
                <a:ext cx="2387066" cy="2492943"/>
              </a:xfrm>
              <a:prstGeom prst="circular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Arrow: Circular 9">
                <a:extLst>
                  <a:ext uri="{FF2B5EF4-FFF2-40B4-BE49-F238E27FC236}">
                    <a16:creationId xmlns:a16="http://schemas.microsoft.com/office/drawing/2014/main" id="{152B8AA1-4695-4794-82B5-86DC667530C3}"/>
                  </a:ext>
                </a:extLst>
              </p:cNvPr>
              <p:cNvSpPr/>
              <p:nvPr/>
            </p:nvSpPr>
            <p:spPr>
              <a:xfrm rot="8512356">
                <a:off x="427011" y="2553384"/>
                <a:ext cx="2387066" cy="2492943"/>
              </a:xfrm>
              <a:prstGeom prst="circular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>
                  <a:solidFill>
                    <a:schemeClr val="tx1"/>
                  </a:solidFill>
                </a:endParaRPr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D0F115A-361F-4230-8C50-71B0912C83C9}"/>
                  </a:ext>
                </a:extLst>
              </p:cNvPr>
              <p:cNvSpPr/>
              <p:nvPr/>
            </p:nvSpPr>
            <p:spPr>
              <a:xfrm>
                <a:off x="1539210" y="1653512"/>
                <a:ext cx="1916259" cy="1916259"/>
              </a:xfrm>
              <a:prstGeom prst="ellips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8B3654-9D7D-4386-A6B4-410DEBBF0625}"/>
                </a:ext>
              </a:extLst>
            </p:cNvPr>
            <p:cNvSpPr txBox="1"/>
            <p:nvPr/>
          </p:nvSpPr>
          <p:spPr>
            <a:xfrm>
              <a:off x="4173772" y="2967335"/>
              <a:ext cx="210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fa-IR" sz="2400" kern="0" dirty="0">
                  <a:solidFill>
                    <a:schemeClr val="bg1"/>
                  </a:solidFill>
                  <a:latin typeface="IRANYekanXFaNum Bold" pitchFamily="2" charset="-78"/>
                  <a:ea typeface="Calibri" panose="020F0502020204030204" pitchFamily="34" charset="0"/>
                  <a:cs typeface="IRANYekanXFaNum Bold" pitchFamily="2" charset="-78"/>
                </a:rPr>
                <a:t>ضرب‌العجل</a:t>
              </a:r>
              <a:endParaRPr lang="fa-IR" sz="2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393FB7-E861-441B-BB46-665E848E6B09}"/>
                </a:ext>
              </a:extLst>
            </p:cNvPr>
            <p:cNvSpPr txBox="1"/>
            <p:nvPr/>
          </p:nvSpPr>
          <p:spPr>
            <a:xfrm>
              <a:off x="6012114" y="2263749"/>
              <a:ext cx="273598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fa-IR" sz="1800" kern="0" dirty="0">
                  <a:solidFill>
                    <a:srgbClr val="FFFF00"/>
                  </a:solidFill>
                  <a:effectLst/>
                  <a:latin typeface="IRANYekanXFaNum Black" pitchFamily="2" charset="-78"/>
                  <a:ea typeface="Times New Roman" panose="02020603050405020304" pitchFamily="18" charset="0"/>
                  <a:cs typeface="IRANYekanXFaNum Black" pitchFamily="2" charset="-78"/>
                </a:rPr>
                <a:t>کشتی‌ها را آتش بزنید</a:t>
              </a:r>
              <a:endParaRPr lang="fa-IR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40C7B9-0F4A-44F0-B622-B37BA7F82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" y="0"/>
            <a:ext cx="12186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13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3F03BB0-0DF2-4BC5-A7A8-DD0CCDF8265C}"/>
              </a:ext>
            </a:extLst>
          </p:cNvPr>
          <p:cNvSpPr txBox="1"/>
          <p:nvPr/>
        </p:nvSpPr>
        <p:spPr>
          <a:xfrm>
            <a:off x="6848475" y="657225"/>
            <a:ext cx="470673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2800" dirty="0">
                <a:solidFill>
                  <a:srgbClr val="FFFF00"/>
                </a:solidFill>
                <a:latin typeface="IRANYekanXFaNum ExtraBlack" pitchFamily="2" charset="-78"/>
                <a:cs typeface="IRANYekanXFaNum ExtraBlack" pitchFamily="2" charset="-78"/>
              </a:rPr>
              <a:t>معنای کسب و کار من چیست؟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FBE55E4-1043-42D6-9B64-F515BFE8E256}"/>
              </a:ext>
            </a:extLst>
          </p:cNvPr>
          <p:cNvGrpSpPr/>
          <p:nvPr/>
        </p:nvGrpSpPr>
        <p:grpSpPr>
          <a:xfrm>
            <a:off x="7122914" y="1957059"/>
            <a:ext cx="4351866" cy="1917499"/>
            <a:chOff x="7122914" y="1957059"/>
            <a:chExt cx="4351866" cy="1917499"/>
          </a:xfrm>
        </p:grpSpPr>
        <p:sp>
          <p:nvSpPr>
            <p:cNvPr id="10" name="Scroll: Vertical 9">
              <a:extLst>
                <a:ext uri="{FF2B5EF4-FFF2-40B4-BE49-F238E27FC236}">
                  <a16:creationId xmlns:a16="http://schemas.microsoft.com/office/drawing/2014/main" id="{F0060C55-2D03-406A-A040-4ABE4DDABFC6}"/>
                </a:ext>
              </a:extLst>
            </p:cNvPr>
            <p:cNvSpPr/>
            <p:nvPr/>
          </p:nvSpPr>
          <p:spPr>
            <a:xfrm flipH="1" flipV="1">
              <a:off x="7122914" y="1957059"/>
              <a:ext cx="4351866" cy="1917499"/>
            </a:xfrm>
            <a:prstGeom prst="verticalScroll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80F33C-D23D-49E9-A443-7882E9C79699}"/>
                </a:ext>
              </a:extLst>
            </p:cNvPr>
            <p:cNvSpPr txBox="1"/>
            <p:nvPr/>
          </p:nvSpPr>
          <p:spPr>
            <a:xfrm>
              <a:off x="7343023" y="2293689"/>
              <a:ext cx="3911648" cy="113531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285750" marR="0" indent="-285750" algn="r" rtl="1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FF00"/>
                </a:buClr>
                <a:buFont typeface="Wingdings" panose="05000000000000000000" pitchFamily="2" charset="2"/>
                <a:buChar char="v"/>
              </a:pPr>
              <a:r>
                <a:rPr lang="ar-SA" kern="0" dirty="0">
                  <a:solidFill>
                    <a:schemeClr val="bg1"/>
                  </a:solidFill>
                  <a:effectLst/>
                  <a:latin typeface="IRANYekanXFaNum Bold" pitchFamily="2" charset="-78"/>
                  <a:ea typeface="Times New Roman" panose="02020603050405020304" pitchFamily="18" charset="0"/>
                  <a:cs typeface="IRANYekanXFaNum Bold" pitchFamily="2" charset="-78"/>
                </a:rPr>
                <a:t>چه تاثیری در زندگی افراد می‌گذارد</a:t>
              </a:r>
              <a:r>
                <a:rPr lang="fa-IR" kern="0" dirty="0">
                  <a:solidFill>
                    <a:schemeClr val="bg1"/>
                  </a:solidFill>
                  <a:effectLst/>
                  <a:latin typeface="IRANYekanXFaNum Bold" pitchFamily="2" charset="-78"/>
                  <a:ea typeface="Times New Roman" panose="02020603050405020304" pitchFamily="18" charset="0"/>
                  <a:cs typeface="IRANYekanXFaNum Bold" pitchFamily="2" charset="-78"/>
                </a:rPr>
                <a:t>؟...</a:t>
              </a:r>
              <a:endParaRPr lang="en-US" kern="100" dirty="0">
                <a:solidFill>
                  <a:schemeClr val="bg1"/>
                </a:solidFill>
                <a:effectLst/>
                <a:latin typeface="IRANYekanXFaNum Bold" pitchFamily="2" charset="-78"/>
                <a:ea typeface="Calibri" panose="020F0502020204030204" pitchFamily="34" charset="0"/>
                <a:cs typeface="IRANYekanXFaNum Bold" pitchFamily="2" charset="-78"/>
              </a:endParaRPr>
            </a:p>
            <a:p>
              <a:pPr marL="285750" marR="0" indent="-285750" algn="r" rtl="1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FF00"/>
                </a:buClr>
                <a:buFont typeface="Wingdings" panose="05000000000000000000" pitchFamily="2" charset="2"/>
                <a:buChar char="v"/>
              </a:pPr>
              <a:r>
                <a:rPr lang="ar-SA" kern="0" dirty="0">
                  <a:solidFill>
                    <a:schemeClr val="bg1"/>
                  </a:solidFill>
                  <a:effectLst/>
                  <a:latin typeface="IRANYekanXFaNum Bold" pitchFamily="2" charset="-78"/>
                  <a:ea typeface="Times New Roman" panose="02020603050405020304" pitchFamily="18" charset="0"/>
                  <a:cs typeface="IRANYekanXFaNum Bold" pitchFamily="2" charset="-78"/>
                </a:rPr>
                <a:t>چه دردی را از جامعه کم می‌کند</a:t>
              </a:r>
              <a:r>
                <a:rPr lang="fa-IR" kern="0" dirty="0">
                  <a:solidFill>
                    <a:schemeClr val="bg1"/>
                  </a:solidFill>
                  <a:effectLst/>
                  <a:latin typeface="IRANYekanXFaNum Bold" pitchFamily="2" charset="-78"/>
                  <a:ea typeface="Times New Roman" panose="02020603050405020304" pitchFamily="18" charset="0"/>
                  <a:cs typeface="IRANYekanXFaNum Bold" pitchFamily="2" charset="-78"/>
                </a:rPr>
                <a:t>؟...</a:t>
              </a:r>
              <a:endParaRPr lang="en-US" kern="100" dirty="0">
                <a:solidFill>
                  <a:schemeClr val="bg1"/>
                </a:solidFill>
                <a:effectLst/>
                <a:latin typeface="IRANYekanXFaNum Bold" pitchFamily="2" charset="-78"/>
                <a:ea typeface="Calibri" panose="020F0502020204030204" pitchFamily="34" charset="0"/>
                <a:cs typeface="IRANYekanXFaNum Bold" pitchFamily="2" charset="-78"/>
              </a:endParaRPr>
            </a:p>
            <a:p>
              <a:pPr marL="285750" marR="0" indent="-285750" algn="r" rtl="1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FF00"/>
                </a:buClr>
                <a:buFont typeface="Wingdings" panose="05000000000000000000" pitchFamily="2" charset="2"/>
                <a:buChar char="v"/>
              </a:pPr>
              <a:r>
                <a:rPr lang="ar-SA" kern="0" dirty="0">
                  <a:solidFill>
                    <a:schemeClr val="bg1"/>
                  </a:solidFill>
                  <a:effectLst/>
                  <a:latin typeface="IRANYekanXFaNum Bold" pitchFamily="2" charset="-78"/>
                  <a:ea typeface="Times New Roman" panose="02020603050405020304" pitchFamily="18" charset="0"/>
                  <a:cs typeface="IRANYekanXFaNum Bold" pitchFamily="2" charset="-78"/>
                </a:rPr>
                <a:t>چه اعتباری ایجاد می‌کند</a:t>
              </a:r>
              <a:r>
                <a:rPr lang="fa-IR" kern="0" dirty="0">
                  <a:solidFill>
                    <a:schemeClr val="bg1"/>
                  </a:solidFill>
                  <a:effectLst/>
                  <a:latin typeface="IRANYekanXFaNum Bold" pitchFamily="2" charset="-78"/>
                  <a:ea typeface="Times New Roman" panose="02020603050405020304" pitchFamily="18" charset="0"/>
                  <a:cs typeface="IRANYekanXFaNum Bold" pitchFamily="2" charset="-78"/>
                </a:rPr>
                <a:t>؟...</a:t>
              </a:r>
              <a:endParaRPr lang="en-US" kern="100" dirty="0">
                <a:solidFill>
                  <a:schemeClr val="bg1"/>
                </a:solidFill>
                <a:effectLst/>
                <a:latin typeface="IRANYekanXFaNum Bold" pitchFamily="2" charset="-78"/>
                <a:ea typeface="Calibri" panose="020F0502020204030204" pitchFamily="34" charset="0"/>
                <a:cs typeface="IRANYekanXFaNum Bold" pitchFamily="2" charset="-78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79831D0-1CAD-437A-AB8C-549AD9BFB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81" y="1957059"/>
            <a:ext cx="4820883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0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3F03BB0-0DF2-4BC5-A7A8-DD0CCDF8265C}"/>
              </a:ext>
            </a:extLst>
          </p:cNvPr>
          <p:cNvSpPr txBox="1"/>
          <p:nvPr/>
        </p:nvSpPr>
        <p:spPr>
          <a:xfrm>
            <a:off x="8924364" y="657225"/>
            <a:ext cx="263084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2800" dirty="0">
                <a:solidFill>
                  <a:srgbClr val="FFFF00"/>
                </a:solidFill>
                <a:latin typeface="IRANYekanXFaNum ExtraBlack" pitchFamily="2" charset="-78"/>
                <a:cs typeface="IRANYekanXFaNum ExtraBlack" pitchFamily="2" charset="-78"/>
              </a:rPr>
              <a:t>فرهنگ سازمانی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FAA8FE-3158-4F21-A6C7-2D371AE53AAE}"/>
              </a:ext>
            </a:extLst>
          </p:cNvPr>
          <p:cNvSpPr txBox="1"/>
          <p:nvPr/>
        </p:nvSpPr>
        <p:spPr>
          <a:xfrm>
            <a:off x="4711968" y="918835"/>
            <a:ext cx="1933543" cy="388696"/>
          </a:xfrm>
          <a:prstGeom prst="rect">
            <a:avLst/>
          </a:prstGeom>
          <a:solidFill>
            <a:schemeClr val="accent1"/>
          </a:solidFill>
        </p:spPr>
        <p:txBody>
          <a:bodyPr wrap="none" rtlCol="1">
            <a:sp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رفتار امروز ما که...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A8722-721C-4F5C-AA49-7694BA4C8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734" y="1498205"/>
            <a:ext cx="3704012" cy="42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3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C41B7F1-0F88-4C67-A989-EED4EAE46913}"/>
              </a:ext>
            </a:extLst>
          </p:cNvPr>
          <p:cNvSpPr/>
          <p:nvPr/>
        </p:nvSpPr>
        <p:spPr>
          <a:xfrm>
            <a:off x="4391955" y="1448210"/>
            <a:ext cx="2305684" cy="2305684"/>
          </a:xfrm>
          <a:custGeom>
            <a:avLst/>
            <a:gdLst>
              <a:gd name="connsiteX0" fmla="*/ 0 w 2305684"/>
              <a:gd name="connsiteY0" fmla="*/ 1152842 h 2305684"/>
              <a:gd name="connsiteX1" fmla="*/ 1152842 w 2305684"/>
              <a:gd name="connsiteY1" fmla="*/ 0 h 2305684"/>
              <a:gd name="connsiteX2" fmla="*/ 2305684 w 2305684"/>
              <a:gd name="connsiteY2" fmla="*/ 1152842 h 2305684"/>
              <a:gd name="connsiteX3" fmla="*/ 1152842 w 2305684"/>
              <a:gd name="connsiteY3" fmla="*/ 2305684 h 2305684"/>
              <a:gd name="connsiteX4" fmla="*/ 0 w 2305684"/>
              <a:gd name="connsiteY4" fmla="*/ 1152842 h 230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5684" h="2305684">
                <a:moveTo>
                  <a:pt x="0" y="1152842"/>
                </a:moveTo>
                <a:cubicBezTo>
                  <a:pt x="0" y="516145"/>
                  <a:pt x="516145" y="0"/>
                  <a:pt x="1152842" y="0"/>
                </a:cubicBezTo>
                <a:cubicBezTo>
                  <a:pt x="1789539" y="0"/>
                  <a:pt x="2305684" y="516145"/>
                  <a:pt x="2305684" y="1152842"/>
                </a:cubicBezTo>
                <a:cubicBezTo>
                  <a:pt x="2305684" y="1789539"/>
                  <a:pt x="1789539" y="2305684"/>
                  <a:pt x="1152842" y="2305684"/>
                </a:cubicBezTo>
                <a:cubicBezTo>
                  <a:pt x="516145" y="2305684"/>
                  <a:pt x="0" y="1789539"/>
                  <a:pt x="0" y="115284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07424" tIns="403494" rIns="307425" bIns="864632" numCol="1" spcCol="1270" anchor="ctr" anchorCtr="0">
            <a:noAutofit/>
          </a:bodyPr>
          <a:lstStyle/>
          <a:p>
            <a:pPr marL="0" lvl="0" indent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a-IR" sz="2400" kern="1200" dirty="0">
                <a:solidFill>
                  <a:schemeClr val="bg1"/>
                </a:solidFill>
                <a:latin typeface="IRANYekanXFaNum Bold" pitchFamily="2" charset="-78"/>
                <a:cs typeface="IRANYekanXFaNum Bold" pitchFamily="2" charset="-78"/>
              </a:rPr>
              <a:t>سودمندی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5D853CE-6A39-4C76-B2E5-58463B9CACA0}"/>
              </a:ext>
            </a:extLst>
          </p:cNvPr>
          <p:cNvSpPr/>
          <p:nvPr/>
        </p:nvSpPr>
        <p:spPr>
          <a:xfrm>
            <a:off x="5223923" y="2889263"/>
            <a:ext cx="2305684" cy="2305684"/>
          </a:xfrm>
          <a:custGeom>
            <a:avLst/>
            <a:gdLst>
              <a:gd name="connsiteX0" fmla="*/ 0 w 2305684"/>
              <a:gd name="connsiteY0" fmla="*/ 1152842 h 2305684"/>
              <a:gd name="connsiteX1" fmla="*/ 1152842 w 2305684"/>
              <a:gd name="connsiteY1" fmla="*/ 0 h 2305684"/>
              <a:gd name="connsiteX2" fmla="*/ 2305684 w 2305684"/>
              <a:gd name="connsiteY2" fmla="*/ 1152842 h 2305684"/>
              <a:gd name="connsiteX3" fmla="*/ 1152842 w 2305684"/>
              <a:gd name="connsiteY3" fmla="*/ 2305684 h 2305684"/>
              <a:gd name="connsiteX4" fmla="*/ 0 w 2305684"/>
              <a:gd name="connsiteY4" fmla="*/ 1152842 h 230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5684" h="2305684">
                <a:moveTo>
                  <a:pt x="0" y="1152842"/>
                </a:moveTo>
                <a:cubicBezTo>
                  <a:pt x="0" y="516145"/>
                  <a:pt x="516145" y="0"/>
                  <a:pt x="1152842" y="0"/>
                </a:cubicBezTo>
                <a:cubicBezTo>
                  <a:pt x="1789539" y="0"/>
                  <a:pt x="2305684" y="516145"/>
                  <a:pt x="2305684" y="1152842"/>
                </a:cubicBezTo>
                <a:cubicBezTo>
                  <a:pt x="2305684" y="1789539"/>
                  <a:pt x="1789539" y="2305684"/>
                  <a:pt x="1152842" y="2305684"/>
                </a:cubicBezTo>
                <a:cubicBezTo>
                  <a:pt x="516145" y="2305684"/>
                  <a:pt x="0" y="1789539"/>
                  <a:pt x="0" y="115284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705155" tIns="595635" rIns="217119" bIns="441923" numCol="1" spcCol="1270" anchor="ctr" anchorCtr="0">
            <a:noAutofit/>
          </a:bodyPr>
          <a:lstStyle/>
          <a:p>
            <a:pPr marL="0" lvl="0" indent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a-IR" sz="2400" kern="1200" dirty="0">
                <a:solidFill>
                  <a:schemeClr val="bg1"/>
                </a:solidFill>
                <a:latin typeface="IRANYekanXFaNum Bold" pitchFamily="2" charset="-78"/>
                <a:cs typeface="IRANYekanXFaNum Bold" pitchFamily="2" charset="-78"/>
              </a:rPr>
              <a:t>علاقه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930EF6-541D-4B68-AA1D-9480C3126FB8}"/>
              </a:ext>
            </a:extLst>
          </p:cNvPr>
          <p:cNvSpPr/>
          <p:nvPr/>
        </p:nvSpPr>
        <p:spPr>
          <a:xfrm>
            <a:off x="3559987" y="2889263"/>
            <a:ext cx="2305684" cy="2305684"/>
          </a:xfrm>
          <a:custGeom>
            <a:avLst/>
            <a:gdLst>
              <a:gd name="connsiteX0" fmla="*/ 0 w 2305684"/>
              <a:gd name="connsiteY0" fmla="*/ 1152842 h 2305684"/>
              <a:gd name="connsiteX1" fmla="*/ 1152842 w 2305684"/>
              <a:gd name="connsiteY1" fmla="*/ 0 h 2305684"/>
              <a:gd name="connsiteX2" fmla="*/ 2305684 w 2305684"/>
              <a:gd name="connsiteY2" fmla="*/ 1152842 h 2305684"/>
              <a:gd name="connsiteX3" fmla="*/ 1152842 w 2305684"/>
              <a:gd name="connsiteY3" fmla="*/ 2305684 h 2305684"/>
              <a:gd name="connsiteX4" fmla="*/ 0 w 2305684"/>
              <a:gd name="connsiteY4" fmla="*/ 1152842 h 230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5684" h="2305684">
                <a:moveTo>
                  <a:pt x="0" y="1152842"/>
                </a:moveTo>
                <a:cubicBezTo>
                  <a:pt x="0" y="516145"/>
                  <a:pt x="516145" y="0"/>
                  <a:pt x="1152842" y="0"/>
                </a:cubicBezTo>
                <a:cubicBezTo>
                  <a:pt x="1789539" y="0"/>
                  <a:pt x="2305684" y="516145"/>
                  <a:pt x="2305684" y="1152842"/>
                </a:cubicBezTo>
                <a:cubicBezTo>
                  <a:pt x="2305684" y="1789539"/>
                  <a:pt x="1789539" y="2305684"/>
                  <a:pt x="1152842" y="2305684"/>
                </a:cubicBezTo>
                <a:cubicBezTo>
                  <a:pt x="516145" y="2305684"/>
                  <a:pt x="0" y="1789539"/>
                  <a:pt x="0" y="115284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17118" tIns="595635" rIns="705156" bIns="441923" numCol="1" spcCol="1270" anchor="ctr" anchorCtr="0">
            <a:noAutofit/>
          </a:bodyPr>
          <a:lstStyle/>
          <a:p>
            <a:pPr marL="0" lvl="0" indent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a-IR" sz="2400" kern="1200" dirty="0">
                <a:solidFill>
                  <a:schemeClr val="bg1"/>
                </a:solidFill>
                <a:latin typeface="IRANYekanXFaNum Bold" pitchFamily="2" charset="-78"/>
                <a:cs typeface="IRANYekanXFaNum Bold" pitchFamily="2" charset="-78"/>
              </a:rPr>
              <a:t>مهارت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52A9E2-B3F3-4014-B24B-E44F255FD2E8}"/>
              </a:ext>
            </a:extLst>
          </p:cNvPr>
          <p:cNvGrpSpPr/>
          <p:nvPr/>
        </p:nvGrpSpPr>
        <p:grpSpPr>
          <a:xfrm>
            <a:off x="4343828" y="-485347"/>
            <a:ext cx="6857143" cy="6857143"/>
            <a:chOff x="4343828" y="-485347"/>
            <a:chExt cx="6857143" cy="68571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D357FC-443D-4125-90D7-A099F421B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828" y="-485347"/>
              <a:ext cx="6857143" cy="685714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B9E690-06ED-487C-9E95-25E98B1308F4}"/>
                </a:ext>
              </a:extLst>
            </p:cNvPr>
            <p:cNvSpPr txBox="1"/>
            <p:nvPr/>
          </p:nvSpPr>
          <p:spPr>
            <a:xfrm>
              <a:off x="8488688" y="1631458"/>
              <a:ext cx="1260281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fa-IR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RANYekanXFaNum Bold" pitchFamily="2" charset="-78"/>
                  <a:cs typeface="IRANYekanXFaNum Bold" pitchFamily="2" charset="-78"/>
                </a:rPr>
                <a:t>موفقیت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410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3F03BB0-0DF2-4BC5-A7A8-DD0CCDF8265C}"/>
              </a:ext>
            </a:extLst>
          </p:cNvPr>
          <p:cNvSpPr txBox="1"/>
          <p:nvPr/>
        </p:nvSpPr>
        <p:spPr>
          <a:xfrm>
            <a:off x="8523499" y="538492"/>
            <a:ext cx="28793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2800" dirty="0">
                <a:solidFill>
                  <a:srgbClr val="FFFF00"/>
                </a:solidFill>
                <a:latin typeface="IRANYekanXFaNum ExtraBlack" pitchFamily="2" charset="-78"/>
                <a:cs typeface="IRANYekanXFaNum ExtraBlack" pitchFamily="2" charset="-78"/>
              </a:rPr>
              <a:t>موفقیت و رضایت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09AA37C-B251-46ED-8C95-AC6E3EE948DF}"/>
              </a:ext>
            </a:extLst>
          </p:cNvPr>
          <p:cNvSpPr/>
          <p:nvPr/>
        </p:nvSpPr>
        <p:spPr>
          <a:xfrm>
            <a:off x="2858564" y="1980670"/>
            <a:ext cx="6428311" cy="7102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2F439B6-4347-45C7-9704-7F3BA8C3DD10}"/>
              </a:ext>
            </a:extLst>
          </p:cNvPr>
          <p:cNvSpPr/>
          <p:nvPr/>
        </p:nvSpPr>
        <p:spPr>
          <a:xfrm>
            <a:off x="2858564" y="2914013"/>
            <a:ext cx="6428311" cy="7102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1559442-2938-4BF8-BAAE-896C7876009D}"/>
              </a:ext>
            </a:extLst>
          </p:cNvPr>
          <p:cNvSpPr/>
          <p:nvPr/>
        </p:nvSpPr>
        <p:spPr>
          <a:xfrm>
            <a:off x="4982787" y="1701449"/>
            <a:ext cx="2190750" cy="2190750"/>
          </a:xfrm>
          <a:prstGeom prst="ellips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C566FE-9843-4E40-8D76-FB9AC88AB3D4}"/>
              </a:ext>
            </a:extLst>
          </p:cNvPr>
          <p:cNvSpPr txBox="1"/>
          <p:nvPr/>
        </p:nvSpPr>
        <p:spPr>
          <a:xfrm>
            <a:off x="7768164" y="2187461"/>
            <a:ext cx="755335" cy="40010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000" dirty="0">
                <a:solidFill>
                  <a:schemeClr val="bg1"/>
                </a:solidFill>
                <a:latin typeface="IRANYekanXFaNum Bold" pitchFamily="2" charset="-78"/>
                <a:cs typeface="IRANYekanXFaNum Bold" pitchFamily="2" charset="-78"/>
              </a:rPr>
              <a:t>علاقه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339979-E2E8-49BB-BDE2-DCE93FD8EFD1}"/>
              </a:ext>
            </a:extLst>
          </p:cNvPr>
          <p:cNvSpPr txBox="1"/>
          <p:nvPr/>
        </p:nvSpPr>
        <p:spPr>
          <a:xfrm>
            <a:off x="7552113" y="3105657"/>
            <a:ext cx="1026243" cy="40010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000" dirty="0">
                <a:solidFill>
                  <a:schemeClr val="bg1"/>
                </a:solidFill>
                <a:latin typeface="IRANYekanXFaNum Bold" pitchFamily="2" charset="-78"/>
                <a:cs typeface="IRANYekanXFaNum Bold" pitchFamily="2" charset="-78"/>
              </a:rPr>
              <a:t>ارزش‌ها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02ACD9-9D03-4293-9D03-62E03E7102FB}"/>
              </a:ext>
            </a:extLst>
          </p:cNvPr>
          <p:cNvSpPr txBox="1"/>
          <p:nvPr/>
        </p:nvSpPr>
        <p:spPr>
          <a:xfrm>
            <a:off x="3413492" y="3105657"/>
            <a:ext cx="1249060" cy="40010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000" dirty="0">
                <a:solidFill>
                  <a:schemeClr val="bg1"/>
                </a:solidFill>
                <a:latin typeface="IRANYekanXFaNum Bold" pitchFamily="2" charset="-78"/>
                <a:cs typeface="IRANYekanXFaNum Bold" pitchFamily="2" charset="-78"/>
              </a:rPr>
              <a:t>سودمندی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A9BF4E-B4BE-43DE-8ECA-0E87AA436DDE}"/>
              </a:ext>
            </a:extLst>
          </p:cNvPr>
          <p:cNvSpPr txBox="1"/>
          <p:nvPr/>
        </p:nvSpPr>
        <p:spPr>
          <a:xfrm>
            <a:off x="3020667" y="2187461"/>
            <a:ext cx="1909497" cy="369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dirty="0">
                <a:solidFill>
                  <a:schemeClr val="bg1"/>
                </a:solidFill>
                <a:latin typeface="IRANYekanXFaNum Bold" pitchFamily="2" charset="-78"/>
                <a:cs typeface="IRANYekanXFaNum Bold" pitchFamily="2" charset="-78"/>
              </a:rPr>
              <a:t>مهارت، نقطه قوت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237281-7C9A-4B8C-8AB1-DE68837E99CC}"/>
              </a:ext>
            </a:extLst>
          </p:cNvPr>
          <p:cNvSpPr txBox="1"/>
          <p:nvPr/>
        </p:nvSpPr>
        <p:spPr>
          <a:xfrm>
            <a:off x="5392215" y="2090135"/>
            <a:ext cx="1439819" cy="138499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dirty="0">
                <a:solidFill>
                  <a:schemeClr val="bg1"/>
                </a:solidFill>
                <a:latin typeface="IRANYekanXFaNum Bold" pitchFamily="2" charset="-78"/>
                <a:cs typeface="IRANYekanXFaNum Bold" pitchFamily="2" charset="-78"/>
              </a:rPr>
              <a:t>موفقیت</a:t>
            </a:r>
          </a:p>
          <a:p>
            <a:pPr algn="ctr"/>
            <a:r>
              <a:rPr lang="fa-IR" sz="2800" dirty="0">
                <a:solidFill>
                  <a:schemeClr val="bg1"/>
                </a:solidFill>
                <a:latin typeface="IRANYekanXFaNum Bold" pitchFamily="2" charset="-78"/>
                <a:cs typeface="IRANYekanXFaNum Bold" pitchFamily="2" charset="-78"/>
              </a:rPr>
              <a:t>و</a:t>
            </a:r>
          </a:p>
          <a:p>
            <a:pPr algn="ctr"/>
            <a:r>
              <a:rPr lang="fa-IR" sz="2800" dirty="0">
                <a:solidFill>
                  <a:schemeClr val="bg1"/>
                </a:solidFill>
                <a:latin typeface="IRANYekanXFaNum Bold" pitchFamily="2" charset="-78"/>
                <a:cs typeface="IRANYekanXFaNum Bold" pitchFamily="2" charset="-78"/>
              </a:rPr>
              <a:t>رضایت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ACD558-6F9C-406B-9E35-0FC9AB274570}"/>
              </a:ext>
            </a:extLst>
          </p:cNvPr>
          <p:cNvSpPr txBox="1"/>
          <p:nvPr/>
        </p:nvSpPr>
        <p:spPr>
          <a:xfrm>
            <a:off x="8384009" y="4523062"/>
            <a:ext cx="205979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solidFill>
                  <a:srgbClr val="FFFF00"/>
                </a:solidFill>
                <a:latin typeface="IRANYekanXFaNum Bold" pitchFamily="2" charset="-78"/>
                <a:cs typeface="IRANYekanXFaNum Bold" pitchFamily="2" charset="-78"/>
              </a:rPr>
              <a:t>ارزش‌های شخصی،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1C309C-5393-4DAE-872F-70C4C9D8FA0B}"/>
              </a:ext>
            </a:extLst>
          </p:cNvPr>
          <p:cNvSpPr txBox="1"/>
          <p:nvPr/>
        </p:nvSpPr>
        <p:spPr>
          <a:xfrm>
            <a:off x="6529325" y="4523062"/>
            <a:ext cx="207546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solidFill>
                  <a:srgbClr val="FFFF00"/>
                </a:solidFill>
                <a:latin typeface="IRANYekanXFaNum Bold" pitchFamily="2" charset="-78"/>
                <a:cs typeface="IRANYekanXFaNum Bold" pitchFamily="2" charset="-78"/>
              </a:rPr>
              <a:t>ارزش‌های سازمانی،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8A20AF-489C-46A9-9F80-5154938EDE5D}"/>
              </a:ext>
            </a:extLst>
          </p:cNvPr>
          <p:cNvSpPr txBox="1"/>
          <p:nvPr/>
        </p:nvSpPr>
        <p:spPr>
          <a:xfrm>
            <a:off x="2585147" y="4523062"/>
            <a:ext cx="23655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solidFill>
                  <a:srgbClr val="FFFF00"/>
                </a:solidFill>
                <a:latin typeface="IRANYekanXFaNum Bold" pitchFamily="2" charset="-78"/>
                <a:cs typeface="IRANYekanXFaNum Bold" pitchFamily="2" charset="-78"/>
              </a:rPr>
              <a:t>قابل مذاکره بودن،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9E36FA-9CCB-4119-B3F5-4EFE8E3C4AFE}"/>
              </a:ext>
            </a:extLst>
          </p:cNvPr>
          <p:cNvSpPr txBox="1"/>
          <p:nvPr/>
        </p:nvSpPr>
        <p:spPr>
          <a:xfrm>
            <a:off x="1412040" y="4523062"/>
            <a:ext cx="169544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solidFill>
                  <a:srgbClr val="FFFF00"/>
                </a:solidFill>
                <a:latin typeface="IRANYekanXFaNum Bold" pitchFamily="2" charset="-78"/>
                <a:cs typeface="IRANYekanXFaNum Bold" pitchFamily="2" charset="-78"/>
              </a:rPr>
              <a:t>3 ارزش مهم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1F54EC-766D-44EB-80F9-D27E69A5B181}"/>
              </a:ext>
            </a:extLst>
          </p:cNvPr>
          <p:cNvSpPr txBox="1"/>
          <p:nvPr/>
        </p:nvSpPr>
        <p:spPr>
          <a:xfrm>
            <a:off x="4662552" y="4523062"/>
            <a:ext cx="207546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solidFill>
                  <a:srgbClr val="FFFF00"/>
                </a:solidFill>
                <a:latin typeface="IRANYekanXFaNum Bold" pitchFamily="2" charset="-78"/>
                <a:cs typeface="IRANYekanXFaNum Bold" pitchFamily="2" charset="-78"/>
              </a:rPr>
              <a:t>کفش عالی ولی...، </a:t>
            </a:r>
          </a:p>
        </p:txBody>
      </p:sp>
    </p:spTree>
    <p:extLst>
      <p:ext uri="{BB962C8B-B14F-4D97-AF65-F5344CB8AC3E}">
        <p14:creationId xmlns:p14="http://schemas.microsoft.com/office/powerpoint/2010/main" val="103004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4" grpId="0" animBg="1"/>
      <p:bldP spid="3" grpId="0" animBg="1"/>
      <p:bldP spid="9" grpId="0"/>
      <p:bldP spid="10" grpId="0"/>
      <p:bldP spid="11" grpId="0"/>
      <p:bldP spid="12" grpId="0"/>
      <p:bldP spid="13" grpId="0"/>
      <p:bldP spid="20" grpId="0"/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C58A3BC-3481-42D6-9A7E-60C76E9B46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7569586"/>
              </p:ext>
            </p:extLst>
          </p:nvPr>
        </p:nvGraphicFramePr>
        <p:xfrm>
          <a:off x="-116797" y="762000"/>
          <a:ext cx="7245905" cy="4747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3F03BB0-0DF2-4BC5-A7A8-DD0CCDF8265C}"/>
              </a:ext>
            </a:extLst>
          </p:cNvPr>
          <p:cNvSpPr txBox="1"/>
          <p:nvPr/>
        </p:nvSpPr>
        <p:spPr>
          <a:xfrm>
            <a:off x="9498997" y="629966"/>
            <a:ext cx="167225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en-US" sz="2800" dirty="0">
                <a:solidFill>
                  <a:srgbClr val="FFFF00"/>
                </a:solidFill>
                <a:latin typeface="IRANYekanXFaNum ExtraBlack" pitchFamily="2" charset="-78"/>
                <a:cs typeface="IRANYekanXFaNum ExtraBlack" pitchFamily="2" charset="-78"/>
              </a:rPr>
              <a:t>S.W.O.T</a:t>
            </a:r>
            <a:endParaRPr lang="fa-IR" sz="2800" dirty="0">
              <a:solidFill>
                <a:srgbClr val="FFFF00"/>
              </a:solidFill>
              <a:latin typeface="IRANYekanXFaNum ExtraBlack" pitchFamily="2" charset="-78"/>
              <a:cs typeface="IRANYekanXFaNum ExtraBlack" pitchFamily="2" charset="-78"/>
            </a:endParaRPr>
          </a:p>
        </p:txBody>
      </p:sp>
      <p:sp>
        <p:nvSpPr>
          <p:cNvPr id="20" name="Rectangle: Folded Corner 19">
            <a:extLst>
              <a:ext uri="{FF2B5EF4-FFF2-40B4-BE49-F238E27FC236}">
                <a16:creationId xmlns:a16="http://schemas.microsoft.com/office/drawing/2014/main" id="{784DE0C1-73C2-41D1-90E6-B2C8954C1B73}"/>
              </a:ext>
            </a:extLst>
          </p:cNvPr>
          <p:cNvSpPr/>
          <p:nvPr/>
        </p:nvSpPr>
        <p:spPr>
          <a:xfrm rot="5400000">
            <a:off x="7999508" y="1747841"/>
            <a:ext cx="3438524" cy="3143250"/>
          </a:xfrm>
          <a:prstGeom prst="foldedCorner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820F3E-001E-4D2F-9384-4DBAA656F111}"/>
              </a:ext>
            </a:extLst>
          </p:cNvPr>
          <p:cNvSpPr txBox="1"/>
          <p:nvPr/>
        </p:nvSpPr>
        <p:spPr>
          <a:xfrm>
            <a:off x="8536710" y="2040990"/>
            <a:ext cx="2520241" cy="218970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fa-IR" kern="0" dirty="0">
                <a:solidFill>
                  <a:schemeClr val="bg1"/>
                </a:solidFill>
                <a:latin typeface="IRANYekanXFaNum Bold" pitchFamily="2" charset="-78"/>
                <a:ea typeface="Calibri" panose="020F0502020204030204" pitchFamily="34" charset="0"/>
                <a:cs typeface="IRANYekanXFaNum Bold" pitchFamily="2" charset="-78"/>
              </a:rPr>
              <a:t>قهرمان شنا...</a:t>
            </a:r>
            <a:endParaRPr lang="en-US" sz="18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ar-SA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استاد شجریان </a:t>
            </a: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...</a:t>
            </a:r>
            <a:endParaRPr lang="en-US" sz="18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ar-SA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حسن ریوندی</a:t>
            </a: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...</a:t>
            </a:r>
          </a:p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fa-IR" kern="0" dirty="0">
                <a:solidFill>
                  <a:schemeClr val="bg1"/>
                </a:solidFill>
                <a:latin typeface="IRANYekanXFaNum Bold" pitchFamily="2" charset="-78"/>
                <a:ea typeface="Calibri" panose="020F0502020204030204" pitchFamily="34" charset="0"/>
                <a:cs typeface="IRANYekanXFaNum Bold" pitchFamily="2" charset="-78"/>
              </a:rPr>
              <a:t>جانسی مکسول...</a:t>
            </a:r>
          </a:p>
          <a:p>
            <a:pPr marL="285750" indent="-285750" algn="r" rtl="1">
              <a:lnSpc>
                <a:spcPct val="107000"/>
              </a:lnSpc>
              <a:spcAft>
                <a:spcPts val="1200"/>
              </a:spcAft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ar-SA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مرز بین نقاط ضعف</a:t>
            </a: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...</a:t>
            </a:r>
            <a:endParaRPr lang="en-US" sz="18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1135BE-92D0-4B33-9D86-6577AE3170C8}"/>
              </a:ext>
            </a:extLst>
          </p:cNvPr>
          <p:cNvSpPr txBox="1"/>
          <p:nvPr/>
        </p:nvSpPr>
        <p:spPr>
          <a:xfrm>
            <a:off x="4295775" y="602707"/>
            <a:ext cx="75854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solidFill>
                  <a:srgbClr val="FFFF00"/>
                </a:solidFill>
                <a:latin typeface="IRANYekanXFaNum Bold" pitchFamily="2" charset="-78"/>
                <a:cs typeface="IRANYekanXFaNum Bold" pitchFamily="2" charset="-78"/>
              </a:rPr>
              <a:t>درونی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67C0F2-B816-4FFE-B29E-9BF3F333FFBA}"/>
              </a:ext>
            </a:extLst>
          </p:cNvPr>
          <p:cNvSpPr txBox="1"/>
          <p:nvPr/>
        </p:nvSpPr>
        <p:spPr>
          <a:xfrm>
            <a:off x="1973019" y="629966"/>
            <a:ext cx="81304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>
                <a:solidFill>
                  <a:srgbClr val="FFFF00"/>
                </a:solidFill>
                <a:latin typeface="IRANYekanXFaNum Bold" pitchFamily="2" charset="-78"/>
                <a:cs typeface="IRANYekanXFaNum Bold" pitchFamily="2" charset="-78"/>
              </a:rPr>
              <a:t>بیرونی</a:t>
            </a:r>
          </a:p>
        </p:txBody>
      </p:sp>
    </p:spTree>
    <p:extLst>
      <p:ext uri="{BB962C8B-B14F-4D97-AF65-F5344CB8AC3E}">
        <p14:creationId xmlns:p14="http://schemas.microsoft.com/office/powerpoint/2010/main" val="29519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6" grpId="0"/>
      <p:bldP spid="20" grpId="0" animBg="1"/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3AE2BC-2A58-48CE-92CB-2C3BA5BCF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80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3F03BB0-0DF2-4BC5-A7A8-DD0CCDF8265C}"/>
              </a:ext>
            </a:extLst>
          </p:cNvPr>
          <p:cNvSpPr txBox="1"/>
          <p:nvPr/>
        </p:nvSpPr>
        <p:spPr>
          <a:xfrm>
            <a:off x="8861360" y="657225"/>
            <a:ext cx="257955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2800" dirty="0">
                <a:solidFill>
                  <a:srgbClr val="FFFF00"/>
                </a:solidFill>
                <a:latin typeface="IRANYekanXFaNum ExtraBlack" pitchFamily="2" charset="-78"/>
                <a:cs typeface="IRANYekanXFaNum ExtraBlack" pitchFamily="2" charset="-78"/>
              </a:rPr>
              <a:t>ازدواج سازمانی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0F33C-D23D-49E9-A443-7882E9C79699}"/>
              </a:ext>
            </a:extLst>
          </p:cNvPr>
          <p:cNvSpPr txBox="1"/>
          <p:nvPr/>
        </p:nvSpPr>
        <p:spPr>
          <a:xfrm>
            <a:off x="7894749" y="1837670"/>
            <a:ext cx="3546164" cy="225523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عالی‌ترین مشتری شما کیست؟...</a:t>
            </a:r>
          </a:p>
          <a:p>
            <a:pPr marL="285750" indent="-285750" algn="r" rtl="1">
              <a:lnSpc>
                <a:spcPct val="107000"/>
              </a:lnSpc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ar-SA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دسته بندی مشتریان</a:t>
            </a: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...</a:t>
            </a:r>
          </a:p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ar-SA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رویای او چیست؟</a:t>
            </a: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...</a:t>
            </a:r>
          </a:p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ar-SA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موانع پیش روی او چیست؟</a:t>
            </a: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...</a:t>
            </a:r>
            <a:endParaRPr lang="en-US" sz="18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ar-SA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ارزش پیشنهادی</a:t>
            </a: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...</a:t>
            </a:r>
            <a:endParaRPr lang="en-US" sz="18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ar-SA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تعریف شخصیت مشتری</a:t>
            </a:r>
            <a:r>
              <a:rPr lang="fa-IR" sz="1800" kern="0" dirty="0">
                <a:solidFill>
                  <a:schemeClr val="bg1"/>
                </a:solidFill>
                <a:effectLst/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...</a:t>
            </a:r>
            <a:endParaRPr lang="en-US" sz="1800" kern="100" dirty="0">
              <a:solidFill>
                <a:schemeClr val="bg1"/>
              </a:solidFill>
              <a:effectLst/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D196FF-0CDF-445B-9A33-9DFB51CD3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88" y="657225"/>
            <a:ext cx="5941218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0840CCD-1F23-4763-B820-4777BD6AB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140" y="1694347"/>
            <a:ext cx="5380520" cy="41968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F03BB0-0DF2-4BC5-A7A8-DD0CCDF8265C}"/>
              </a:ext>
            </a:extLst>
          </p:cNvPr>
          <p:cNvSpPr txBox="1"/>
          <p:nvPr/>
        </p:nvSpPr>
        <p:spPr>
          <a:xfrm>
            <a:off x="9094283" y="657225"/>
            <a:ext cx="246093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2800" dirty="0">
                <a:solidFill>
                  <a:srgbClr val="FFFF00"/>
                </a:solidFill>
                <a:latin typeface="IRANYekanXFaNum ExtraBlack" pitchFamily="2" charset="-78"/>
                <a:cs typeface="IRANYekanXFaNum ExtraBlack" pitchFamily="2" charset="-78"/>
              </a:rPr>
              <a:t>محصول عالی | </a:t>
            </a:r>
            <a:endParaRPr lang="fa-IR" sz="2800" baseline="30000" dirty="0">
              <a:solidFill>
                <a:srgbClr val="FFFF00"/>
              </a:solidFill>
              <a:latin typeface="IRANYekanXFaNum ExtraBlack" pitchFamily="2" charset="-78"/>
              <a:cs typeface="IRANYekanXFaNum ExtraBlack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0F33C-D23D-49E9-A443-7882E9C79699}"/>
              </a:ext>
            </a:extLst>
          </p:cNvPr>
          <p:cNvSpPr txBox="1"/>
          <p:nvPr/>
        </p:nvSpPr>
        <p:spPr>
          <a:xfrm>
            <a:off x="1668429" y="1246655"/>
            <a:ext cx="3105337" cy="3886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ar-SA" sz="1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ویژگی های محصول ارزشمند</a:t>
            </a:r>
            <a:endParaRPr lang="en-US" sz="1800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051ACBC-C8F3-4E35-B76A-616DFEAC2594}"/>
              </a:ext>
            </a:extLst>
          </p:cNvPr>
          <p:cNvSpPr/>
          <p:nvPr/>
        </p:nvSpPr>
        <p:spPr>
          <a:xfrm>
            <a:off x="3232531" y="1874846"/>
            <a:ext cx="1767502" cy="1660804"/>
          </a:xfrm>
          <a:prstGeom prst="roundRect">
            <a:avLst>
              <a:gd name="adj" fmla="val 39506"/>
            </a:avLst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dirty="0">
                <a:latin typeface="IRANYekanXFaNum Bold" pitchFamily="2" charset="-78"/>
                <a:cs typeface="IRANYekanXFaNum Bold" pitchFamily="2" charset="-78"/>
              </a:rPr>
              <a:t>صرف جویی زمان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6C668EC-914D-477C-A5E0-024F34F5EFC3}"/>
              </a:ext>
            </a:extLst>
          </p:cNvPr>
          <p:cNvSpPr/>
          <p:nvPr/>
        </p:nvSpPr>
        <p:spPr>
          <a:xfrm>
            <a:off x="1453596" y="3534586"/>
            <a:ext cx="1767502" cy="1660804"/>
          </a:xfrm>
          <a:prstGeom prst="roundRect">
            <a:avLst>
              <a:gd name="adj" fmla="val 39506"/>
            </a:avLst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dirty="0">
                <a:latin typeface="IRANYekanXFaNum Bold" pitchFamily="2" charset="-78"/>
                <a:cs typeface="IRANYekanXFaNum Bold" pitchFamily="2" charset="-78"/>
              </a:rPr>
              <a:t>توقف درد و رنج و احساس منفی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456B0F7-C22C-4A9A-9E1B-B74F6FCA1BF1}"/>
              </a:ext>
            </a:extLst>
          </p:cNvPr>
          <p:cNvSpPr/>
          <p:nvPr/>
        </p:nvSpPr>
        <p:spPr>
          <a:xfrm>
            <a:off x="1460587" y="1877480"/>
            <a:ext cx="1767502" cy="1660804"/>
          </a:xfrm>
          <a:prstGeom prst="roundRect">
            <a:avLst>
              <a:gd name="adj" fmla="val 39506"/>
            </a:avLst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dirty="0">
                <a:latin typeface="IRANYekanXFaNum Bold" pitchFamily="2" charset="-78"/>
                <a:cs typeface="IRANYekanXFaNum Bold" pitchFamily="2" charset="-78"/>
              </a:rPr>
              <a:t>کسب درآمد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B96C34D-5CD8-4D92-B81E-4542B02614AF}"/>
              </a:ext>
            </a:extLst>
          </p:cNvPr>
          <p:cNvSpPr/>
          <p:nvPr/>
        </p:nvSpPr>
        <p:spPr>
          <a:xfrm>
            <a:off x="3232531" y="3552096"/>
            <a:ext cx="1767502" cy="1660804"/>
          </a:xfrm>
          <a:prstGeom prst="roundRect">
            <a:avLst>
              <a:gd name="adj" fmla="val 39506"/>
            </a:avLst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dirty="0">
                <a:latin typeface="IRANYekanXFaNum Bold" pitchFamily="2" charset="-78"/>
                <a:cs typeface="IRANYekanXFaNum Bold" pitchFamily="2" charset="-78"/>
              </a:rPr>
              <a:t>ایجاد مزیت احساسی</a:t>
            </a:r>
          </a:p>
        </p:txBody>
      </p:sp>
      <p:sp>
        <p:nvSpPr>
          <p:cNvPr id="47" name="Arrow: Curved Down 46">
            <a:extLst>
              <a:ext uri="{FF2B5EF4-FFF2-40B4-BE49-F238E27FC236}">
                <a16:creationId xmlns:a16="http://schemas.microsoft.com/office/drawing/2014/main" id="{69629D1A-E4EA-432F-9A2D-6BA92A29C4C8}"/>
              </a:ext>
            </a:extLst>
          </p:cNvPr>
          <p:cNvSpPr/>
          <p:nvPr/>
        </p:nvSpPr>
        <p:spPr>
          <a:xfrm flipH="1" flipV="1">
            <a:off x="2921740" y="3542887"/>
            <a:ext cx="577322" cy="488823"/>
          </a:xfrm>
          <a:prstGeom prst="curved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46" name="Arrow: Curved Down 45">
            <a:extLst>
              <a:ext uri="{FF2B5EF4-FFF2-40B4-BE49-F238E27FC236}">
                <a16:creationId xmlns:a16="http://schemas.microsoft.com/office/drawing/2014/main" id="{715DBC63-09AB-4B33-BD18-52751380C7C4}"/>
              </a:ext>
            </a:extLst>
          </p:cNvPr>
          <p:cNvSpPr/>
          <p:nvPr/>
        </p:nvSpPr>
        <p:spPr>
          <a:xfrm>
            <a:off x="2985785" y="3022853"/>
            <a:ext cx="577321" cy="488822"/>
          </a:xfrm>
          <a:prstGeom prst="curved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5" name="Callout: Bent Line 4">
            <a:extLst>
              <a:ext uri="{FF2B5EF4-FFF2-40B4-BE49-F238E27FC236}">
                <a16:creationId xmlns:a16="http://schemas.microsoft.com/office/drawing/2014/main" id="{83886431-F323-4B2A-80E1-AE75FEA273FC}"/>
              </a:ext>
            </a:extLst>
          </p:cNvPr>
          <p:cNvSpPr/>
          <p:nvPr/>
        </p:nvSpPr>
        <p:spPr>
          <a:xfrm>
            <a:off x="9296048" y="1566867"/>
            <a:ext cx="1028700" cy="511175"/>
          </a:xfrm>
          <a:prstGeom prst="borderCallout2">
            <a:avLst>
              <a:gd name="adj1" fmla="val 17922"/>
              <a:gd name="adj2" fmla="val -411"/>
              <a:gd name="adj3" fmla="val 18750"/>
              <a:gd name="adj4" fmla="val -16667"/>
              <a:gd name="adj5" fmla="val 190060"/>
              <a:gd name="adj6" fmla="val -710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latin typeface="IRANYekanXFaNum Bold" pitchFamily="2" charset="-78"/>
                <a:cs typeface="IRANYekanXFaNum Bold" pitchFamily="2" charset="-78"/>
              </a:rPr>
              <a:t>برند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9DA5CC-1A9D-4541-BF74-94B70001A846}"/>
              </a:ext>
            </a:extLst>
          </p:cNvPr>
          <p:cNvSpPr txBox="1"/>
          <p:nvPr/>
        </p:nvSpPr>
        <p:spPr>
          <a:xfrm>
            <a:off x="6096000" y="652566"/>
            <a:ext cx="3073277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2800" dirty="0">
                <a:solidFill>
                  <a:srgbClr val="FFFF00"/>
                </a:solidFill>
                <a:latin typeface="IRANYekanXFaNum ExtraBlack" pitchFamily="2" charset="-78"/>
                <a:cs typeface="IRANYekanXFaNum ExtraBlack" pitchFamily="2" charset="-78"/>
              </a:rPr>
              <a:t>اسب زین شده برند</a:t>
            </a:r>
            <a:endParaRPr lang="fa-IR" sz="2800" baseline="30000" dirty="0">
              <a:solidFill>
                <a:srgbClr val="FFFF00"/>
              </a:solidFill>
              <a:latin typeface="IRANYekanXFaNum ExtraBlack" pitchFamily="2" charset="-78"/>
              <a:cs typeface="IRANYekanXFaNum ExtraBlack" pitchFamily="2" charset="-78"/>
            </a:endParaRPr>
          </a:p>
        </p:txBody>
      </p:sp>
      <p:sp>
        <p:nvSpPr>
          <p:cNvPr id="20" name="Callout: Bent Line 19">
            <a:extLst>
              <a:ext uri="{FF2B5EF4-FFF2-40B4-BE49-F238E27FC236}">
                <a16:creationId xmlns:a16="http://schemas.microsoft.com/office/drawing/2014/main" id="{CAA51427-A179-4632-8118-415B076A4C3E}"/>
              </a:ext>
            </a:extLst>
          </p:cNvPr>
          <p:cNvSpPr/>
          <p:nvPr/>
        </p:nvSpPr>
        <p:spPr>
          <a:xfrm>
            <a:off x="10064465" y="2676674"/>
            <a:ext cx="1028700" cy="511175"/>
          </a:xfrm>
          <a:prstGeom prst="borderCallout2">
            <a:avLst>
              <a:gd name="adj1" fmla="val 17922"/>
              <a:gd name="adj2" fmla="val -411"/>
              <a:gd name="adj3" fmla="val 18750"/>
              <a:gd name="adj4" fmla="val -16667"/>
              <a:gd name="adj5" fmla="val 190060"/>
              <a:gd name="adj6" fmla="val -710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latin typeface="IRANYekanXFaNum Bold" pitchFamily="2" charset="-78"/>
                <a:cs typeface="IRANYekanXFaNum Bold" pitchFamily="2" charset="-78"/>
              </a:rPr>
              <a:t>محصول</a:t>
            </a:r>
          </a:p>
        </p:txBody>
      </p:sp>
    </p:spTree>
    <p:extLst>
      <p:ext uri="{BB962C8B-B14F-4D97-AF65-F5344CB8AC3E}">
        <p14:creationId xmlns:p14="http://schemas.microsoft.com/office/powerpoint/2010/main" val="175886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8" grpId="0" animBg="1"/>
      <p:bldP spid="49" grpId="0" animBg="1"/>
      <p:bldP spid="50" grpId="0" animBg="1"/>
      <p:bldP spid="51" grpId="0" animBg="1"/>
      <p:bldP spid="47" grpId="0" animBg="1"/>
      <p:bldP spid="46" grpId="0" animBg="1"/>
      <p:bldP spid="5" grpId="0" animBg="1"/>
      <p:bldP spid="19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3F03BB0-0DF2-4BC5-A7A8-DD0CCDF8265C}"/>
              </a:ext>
            </a:extLst>
          </p:cNvPr>
          <p:cNvSpPr txBox="1"/>
          <p:nvPr/>
        </p:nvSpPr>
        <p:spPr>
          <a:xfrm>
            <a:off x="6785959" y="657225"/>
            <a:ext cx="476925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fa-IR" sz="2800" dirty="0">
                <a:solidFill>
                  <a:srgbClr val="FFFF00"/>
                </a:solidFill>
                <a:latin typeface="IRANYekanXFaNum ExtraBlack" pitchFamily="2" charset="-78"/>
                <a:cs typeface="IRANYekanXFaNum ExtraBlack" pitchFamily="2" charset="-78"/>
              </a:rPr>
              <a:t>توسعه محصول و سود آفرینی</a:t>
            </a:r>
            <a:endParaRPr lang="fa-IR" sz="2800" baseline="30000" dirty="0">
              <a:solidFill>
                <a:srgbClr val="FFFF00"/>
              </a:solidFill>
              <a:latin typeface="IRANYekanXFaNum ExtraBlack" pitchFamily="2" charset="-78"/>
              <a:cs typeface="IRANYekanXFaNum ExtraBlack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0F33C-D23D-49E9-A443-7882E9C79699}"/>
              </a:ext>
            </a:extLst>
          </p:cNvPr>
          <p:cNvSpPr txBox="1"/>
          <p:nvPr/>
        </p:nvSpPr>
        <p:spPr>
          <a:xfrm>
            <a:off x="8081031" y="1718914"/>
            <a:ext cx="1718740" cy="3886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ar-SA" sz="1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ارتقا محصول</a:t>
            </a:r>
            <a:endParaRPr lang="en-US" sz="1800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3DBD6A6-B713-4459-A5F5-F927257E900D}"/>
              </a:ext>
            </a:extLst>
          </p:cNvPr>
          <p:cNvGrpSpPr/>
          <p:nvPr/>
        </p:nvGrpSpPr>
        <p:grpSpPr>
          <a:xfrm>
            <a:off x="7444848" y="2337589"/>
            <a:ext cx="2948846" cy="3000619"/>
            <a:chOff x="685063" y="1958885"/>
            <a:chExt cx="2948846" cy="294022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36480A3-621C-4924-B87F-F25DE73AA19A}"/>
                </a:ext>
              </a:extLst>
            </p:cNvPr>
            <p:cNvSpPr/>
            <p:nvPr/>
          </p:nvSpPr>
          <p:spPr>
            <a:xfrm>
              <a:off x="1002723" y="2272520"/>
              <a:ext cx="2313527" cy="231352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5F0537-F9CF-4447-A7EA-628D50BC9882}"/>
                </a:ext>
              </a:extLst>
            </p:cNvPr>
            <p:cNvGrpSpPr/>
            <p:nvPr/>
          </p:nvGrpSpPr>
          <p:grpSpPr>
            <a:xfrm>
              <a:off x="685063" y="1958885"/>
              <a:ext cx="2948846" cy="2940229"/>
              <a:chOff x="2050729" y="2195248"/>
              <a:chExt cx="3709400" cy="3711867"/>
            </a:xfrm>
          </p:grpSpPr>
          <p:sp>
            <p:nvSpPr>
              <p:cNvPr id="19" name="Block Arc 4">
                <a:extLst>
                  <a:ext uri="{FF2B5EF4-FFF2-40B4-BE49-F238E27FC236}">
                    <a16:creationId xmlns:a16="http://schemas.microsoft.com/office/drawing/2014/main" id="{D630CA64-BDC1-4E4E-91CF-99169E3D839C}"/>
                  </a:ext>
                </a:extLst>
              </p:cNvPr>
              <p:cNvSpPr/>
              <p:nvPr/>
            </p:nvSpPr>
            <p:spPr>
              <a:xfrm>
                <a:off x="2051720" y="2195990"/>
                <a:ext cx="2058641" cy="1836201"/>
              </a:xfrm>
              <a:custGeom>
                <a:avLst/>
                <a:gdLst/>
                <a:ahLst/>
                <a:cxnLst/>
                <a:rect l="l" t="t" r="r" b="b"/>
                <a:pathLst>
                  <a:path w="2058641" h="1836201">
                    <a:moveTo>
                      <a:pt x="1848414" y="0"/>
                    </a:moveTo>
                    <a:lnTo>
                      <a:pt x="1848644" y="188"/>
                    </a:lnTo>
                    <a:cubicBezTo>
                      <a:pt x="1849658" y="46"/>
                      <a:pt x="1850671" y="54"/>
                      <a:pt x="1851684" y="62"/>
                    </a:cubicBezTo>
                    <a:lnTo>
                      <a:pt x="1851662" y="2650"/>
                    </a:lnTo>
                    <a:lnTo>
                      <a:pt x="2058641" y="171512"/>
                    </a:lnTo>
                    <a:lnTo>
                      <a:pt x="1848795" y="342713"/>
                    </a:lnTo>
                    <a:cubicBezTo>
                      <a:pt x="1848790" y="343254"/>
                      <a:pt x="1848786" y="343796"/>
                      <a:pt x="1848781" y="344338"/>
                    </a:cubicBezTo>
                    <a:cubicBezTo>
                      <a:pt x="1450935" y="340984"/>
                      <a:pt x="1068229" y="496678"/>
                      <a:pt x="785716" y="776820"/>
                    </a:cubicBezTo>
                    <a:cubicBezTo>
                      <a:pt x="503203" y="1056961"/>
                      <a:pt x="344288" y="1438341"/>
                      <a:pt x="344288" y="1836201"/>
                    </a:cubicBezTo>
                    <a:lnTo>
                      <a:pt x="343024" y="1836201"/>
                    </a:lnTo>
                    <a:lnTo>
                      <a:pt x="171512" y="1625974"/>
                    </a:lnTo>
                    <a:lnTo>
                      <a:pt x="0" y="1836201"/>
                    </a:lnTo>
                    <a:cubicBezTo>
                      <a:pt x="0" y="1346527"/>
                      <a:pt x="195588" y="877137"/>
                      <a:pt x="543296" y="532347"/>
                    </a:cubicBezTo>
                    <a:cubicBezTo>
                      <a:pt x="890230" y="188326"/>
                      <a:pt x="1359931" y="-3212"/>
                      <a:pt x="1848414" y="19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Block Arc 4">
                <a:extLst>
                  <a:ext uri="{FF2B5EF4-FFF2-40B4-BE49-F238E27FC236}">
                    <a16:creationId xmlns:a16="http://schemas.microsoft.com/office/drawing/2014/main" id="{D1BB222F-CA83-4389-A4E2-E04619FC3AE2}"/>
                  </a:ext>
                </a:extLst>
              </p:cNvPr>
              <p:cNvSpPr/>
              <p:nvPr/>
            </p:nvSpPr>
            <p:spPr>
              <a:xfrm rot="5400000">
                <a:off x="3812708" y="2306468"/>
                <a:ext cx="2058641" cy="1836201"/>
              </a:xfrm>
              <a:custGeom>
                <a:avLst/>
                <a:gdLst/>
                <a:ahLst/>
                <a:cxnLst/>
                <a:rect l="l" t="t" r="r" b="b"/>
                <a:pathLst>
                  <a:path w="2058641" h="1836201">
                    <a:moveTo>
                      <a:pt x="1848414" y="0"/>
                    </a:moveTo>
                    <a:lnTo>
                      <a:pt x="1848644" y="188"/>
                    </a:lnTo>
                    <a:cubicBezTo>
                      <a:pt x="1849658" y="46"/>
                      <a:pt x="1850671" y="54"/>
                      <a:pt x="1851684" y="62"/>
                    </a:cubicBezTo>
                    <a:lnTo>
                      <a:pt x="1851662" y="2650"/>
                    </a:lnTo>
                    <a:lnTo>
                      <a:pt x="2058641" y="171512"/>
                    </a:lnTo>
                    <a:lnTo>
                      <a:pt x="1848795" y="342713"/>
                    </a:lnTo>
                    <a:cubicBezTo>
                      <a:pt x="1848790" y="343254"/>
                      <a:pt x="1848786" y="343796"/>
                      <a:pt x="1848781" y="344338"/>
                    </a:cubicBezTo>
                    <a:cubicBezTo>
                      <a:pt x="1450935" y="340984"/>
                      <a:pt x="1068229" y="496678"/>
                      <a:pt x="785716" y="776820"/>
                    </a:cubicBezTo>
                    <a:cubicBezTo>
                      <a:pt x="503203" y="1056961"/>
                      <a:pt x="344288" y="1438341"/>
                      <a:pt x="344288" y="1836201"/>
                    </a:cubicBezTo>
                    <a:lnTo>
                      <a:pt x="343024" y="1836201"/>
                    </a:lnTo>
                    <a:lnTo>
                      <a:pt x="171512" y="1625974"/>
                    </a:lnTo>
                    <a:lnTo>
                      <a:pt x="0" y="1836201"/>
                    </a:lnTo>
                    <a:cubicBezTo>
                      <a:pt x="0" y="1346527"/>
                      <a:pt x="195588" y="877137"/>
                      <a:pt x="543296" y="532347"/>
                    </a:cubicBezTo>
                    <a:cubicBezTo>
                      <a:pt x="890230" y="188326"/>
                      <a:pt x="1359931" y="-3212"/>
                      <a:pt x="1848414" y="1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Block Arc 4">
                <a:extLst>
                  <a:ext uri="{FF2B5EF4-FFF2-40B4-BE49-F238E27FC236}">
                    <a16:creationId xmlns:a16="http://schemas.microsoft.com/office/drawing/2014/main" id="{4BB4D86C-DD8F-45E5-89B0-02FE2B402236}"/>
                  </a:ext>
                </a:extLst>
              </p:cNvPr>
              <p:cNvSpPr/>
              <p:nvPr/>
            </p:nvSpPr>
            <p:spPr>
              <a:xfrm rot="10800000">
                <a:off x="3701488" y="4070914"/>
                <a:ext cx="2058641" cy="1836201"/>
              </a:xfrm>
              <a:custGeom>
                <a:avLst/>
                <a:gdLst/>
                <a:ahLst/>
                <a:cxnLst/>
                <a:rect l="l" t="t" r="r" b="b"/>
                <a:pathLst>
                  <a:path w="2058641" h="1836201">
                    <a:moveTo>
                      <a:pt x="1848414" y="0"/>
                    </a:moveTo>
                    <a:lnTo>
                      <a:pt x="1848644" y="188"/>
                    </a:lnTo>
                    <a:cubicBezTo>
                      <a:pt x="1849658" y="46"/>
                      <a:pt x="1850671" y="54"/>
                      <a:pt x="1851684" y="62"/>
                    </a:cubicBezTo>
                    <a:lnTo>
                      <a:pt x="1851662" y="2650"/>
                    </a:lnTo>
                    <a:lnTo>
                      <a:pt x="2058641" y="171512"/>
                    </a:lnTo>
                    <a:lnTo>
                      <a:pt x="1848795" y="342713"/>
                    </a:lnTo>
                    <a:cubicBezTo>
                      <a:pt x="1848790" y="343254"/>
                      <a:pt x="1848786" y="343796"/>
                      <a:pt x="1848781" y="344338"/>
                    </a:cubicBezTo>
                    <a:cubicBezTo>
                      <a:pt x="1450935" y="340984"/>
                      <a:pt x="1068229" y="496678"/>
                      <a:pt x="785716" y="776820"/>
                    </a:cubicBezTo>
                    <a:cubicBezTo>
                      <a:pt x="503203" y="1056961"/>
                      <a:pt x="344288" y="1438341"/>
                      <a:pt x="344288" y="1836201"/>
                    </a:cubicBezTo>
                    <a:lnTo>
                      <a:pt x="343024" y="1836201"/>
                    </a:lnTo>
                    <a:lnTo>
                      <a:pt x="171512" y="1625974"/>
                    </a:lnTo>
                    <a:lnTo>
                      <a:pt x="0" y="1836201"/>
                    </a:lnTo>
                    <a:cubicBezTo>
                      <a:pt x="0" y="1346527"/>
                      <a:pt x="195588" y="877137"/>
                      <a:pt x="543296" y="532347"/>
                    </a:cubicBezTo>
                    <a:cubicBezTo>
                      <a:pt x="890230" y="188326"/>
                      <a:pt x="1359931" y="-3212"/>
                      <a:pt x="1848414" y="19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Block Arc 4">
                <a:extLst>
                  <a:ext uri="{FF2B5EF4-FFF2-40B4-BE49-F238E27FC236}">
                    <a16:creationId xmlns:a16="http://schemas.microsoft.com/office/drawing/2014/main" id="{91730921-4B02-4887-A0DB-FEB165175641}"/>
                  </a:ext>
                </a:extLst>
              </p:cNvPr>
              <p:cNvSpPr/>
              <p:nvPr/>
            </p:nvSpPr>
            <p:spPr>
              <a:xfrm rot="16200000">
                <a:off x="1939509" y="3955742"/>
                <a:ext cx="2058641" cy="1836201"/>
              </a:xfrm>
              <a:custGeom>
                <a:avLst/>
                <a:gdLst/>
                <a:ahLst/>
                <a:cxnLst/>
                <a:rect l="l" t="t" r="r" b="b"/>
                <a:pathLst>
                  <a:path w="2058641" h="1836201">
                    <a:moveTo>
                      <a:pt x="1848414" y="0"/>
                    </a:moveTo>
                    <a:lnTo>
                      <a:pt x="1848644" y="188"/>
                    </a:lnTo>
                    <a:cubicBezTo>
                      <a:pt x="1849658" y="46"/>
                      <a:pt x="1850671" y="54"/>
                      <a:pt x="1851684" y="62"/>
                    </a:cubicBezTo>
                    <a:lnTo>
                      <a:pt x="1851662" y="2650"/>
                    </a:lnTo>
                    <a:lnTo>
                      <a:pt x="2058641" y="171512"/>
                    </a:lnTo>
                    <a:lnTo>
                      <a:pt x="1848795" y="342713"/>
                    </a:lnTo>
                    <a:cubicBezTo>
                      <a:pt x="1848790" y="343254"/>
                      <a:pt x="1848786" y="343796"/>
                      <a:pt x="1848781" y="344338"/>
                    </a:cubicBezTo>
                    <a:cubicBezTo>
                      <a:pt x="1450935" y="340984"/>
                      <a:pt x="1068229" y="496678"/>
                      <a:pt x="785716" y="776820"/>
                    </a:cubicBezTo>
                    <a:cubicBezTo>
                      <a:pt x="503203" y="1056961"/>
                      <a:pt x="344288" y="1438341"/>
                      <a:pt x="344288" y="1836201"/>
                    </a:cubicBezTo>
                    <a:lnTo>
                      <a:pt x="343024" y="1836201"/>
                    </a:lnTo>
                    <a:lnTo>
                      <a:pt x="171512" y="1625974"/>
                    </a:lnTo>
                    <a:lnTo>
                      <a:pt x="0" y="1836201"/>
                    </a:lnTo>
                    <a:cubicBezTo>
                      <a:pt x="0" y="1346527"/>
                      <a:pt x="195588" y="877137"/>
                      <a:pt x="543296" y="532347"/>
                    </a:cubicBezTo>
                    <a:cubicBezTo>
                      <a:pt x="890230" y="188326"/>
                      <a:pt x="1359931" y="-3212"/>
                      <a:pt x="1848414" y="1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7BCA37E-B8D4-4504-A493-4FFCFDF239F7}"/>
                </a:ext>
              </a:extLst>
            </p:cNvPr>
            <p:cNvCxnSpPr>
              <a:stCxn id="23" idx="0"/>
              <a:endCxn id="23" idx="4"/>
            </p:cNvCxnSpPr>
            <p:nvPr/>
          </p:nvCxnSpPr>
          <p:spPr>
            <a:xfrm>
              <a:off x="2159487" y="2272520"/>
              <a:ext cx="0" cy="2313527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38B9ED7-8ADF-40A3-8048-C87229FEE015}"/>
                </a:ext>
              </a:extLst>
            </p:cNvPr>
            <p:cNvCxnSpPr>
              <a:cxnSpLocks/>
              <a:stCxn id="23" idx="2"/>
              <a:endCxn id="23" idx="6"/>
            </p:cNvCxnSpPr>
            <p:nvPr/>
          </p:nvCxnSpPr>
          <p:spPr>
            <a:xfrm>
              <a:off x="1002723" y="3429284"/>
              <a:ext cx="2313527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95F20BA-5E1D-40A4-88A4-ECE700F70832}"/>
                </a:ext>
              </a:extLst>
            </p:cNvPr>
            <p:cNvSpPr txBox="1"/>
            <p:nvPr/>
          </p:nvSpPr>
          <p:spPr>
            <a:xfrm>
              <a:off x="1287357" y="2788319"/>
              <a:ext cx="790601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fa-IR" dirty="0">
                  <a:solidFill>
                    <a:srgbClr val="023D5B"/>
                  </a:solidFill>
                  <a:latin typeface="IRANYekanXFaNum Bold" pitchFamily="2" charset="-78"/>
                  <a:cs typeface="IRANYekanXFaNum Bold" pitchFamily="2" charset="-78"/>
                </a:rPr>
                <a:t>طراحی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6B40AF5-E3FC-4992-A43E-EC81DC7BDD61}"/>
                </a:ext>
              </a:extLst>
            </p:cNvPr>
            <p:cNvSpPr txBox="1"/>
            <p:nvPr/>
          </p:nvSpPr>
          <p:spPr>
            <a:xfrm>
              <a:off x="2261038" y="2809278"/>
              <a:ext cx="837089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fa-IR" dirty="0">
                  <a:solidFill>
                    <a:srgbClr val="023D5B"/>
                  </a:solidFill>
                  <a:latin typeface="IRANYekanXFaNum Bold" pitchFamily="2" charset="-78"/>
                  <a:cs typeface="IRANYekanXFaNum Bold" pitchFamily="2" charset="-78"/>
                </a:rPr>
                <a:t>کیفیت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008FB37-C470-4663-B21D-18C564CBEB87}"/>
                </a:ext>
              </a:extLst>
            </p:cNvPr>
            <p:cNvSpPr txBox="1"/>
            <p:nvPr/>
          </p:nvSpPr>
          <p:spPr>
            <a:xfrm>
              <a:off x="2261037" y="3756994"/>
              <a:ext cx="835485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fa-IR" dirty="0">
                  <a:solidFill>
                    <a:srgbClr val="023D5B"/>
                  </a:solidFill>
                  <a:latin typeface="IRANYekanXFaNum Bold" pitchFamily="2" charset="-78"/>
                  <a:cs typeface="IRANYekanXFaNum Bold" pitchFamily="2" charset="-78"/>
                </a:rPr>
                <a:t>عملکرد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03EE3BD-2D22-4D0A-AE4C-38F2D63B0588}"/>
                </a:ext>
              </a:extLst>
            </p:cNvPr>
            <p:cNvSpPr txBox="1"/>
            <p:nvPr/>
          </p:nvSpPr>
          <p:spPr>
            <a:xfrm>
              <a:off x="1390162" y="3745090"/>
              <a:ext cx="599844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fa-IR" dirty="0">
                  <a:solidFill>
                    <a:srgbClr val="023D5B"/>
                  </a:solidFill>
                  <a:latin typeface="IRANYekanXFaNum Bold" pitchFamily="2" charset="-78"/>
                  <a:cs typeface="IRANYekanXFaNum Bold" pitchFamily="2" charset="-78"/>
                </a:rPr>
                <a:t>ارائه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8E3CA29-0678-4254-839D-1800FB89C79C}"/>
              </a:ext>
            </a:extLst>
          </p:cNvPr>
          <p:cNvSpPr txBox="1"/>
          <p:nvPr/>
        </p:nvSpPr>
        <p:spPr>
          <a:xfrm>
            <a:off x="2402563" y="1718914"/>
            <a:ext cx="1499128" cy="3886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marR="0" indent="-285750" algn="r" rt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ar-SA" sz="1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YekanXFaNum Bold" pitchFamily="2" charset="-78"/>
                <a:ea typeface="Times New Roman" panose="02020603050405020304" pitchFamily="18" charset="0"/>
                <a:cs typeface="IRANYekanXFaNum Bold" pitchFamily="2" charset="-78"/>
              </a:rPr>
              <a:t>سودآفرینی</a:t>
            </a:r>
            <a:endParaRPr lang="en-US" sz="1800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YekanXFaNum Bold" pitchFamily="2" charset="-78"/>
              <a:ea typeface="Calibri" panose="020F0502020204030204" pitchFamily="34" charset="0"/>
              <a:cs typeface="IRANYekanXFaNum Bold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4A63DF-9F22-4D11-BD82-41AF0CA40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15" y="2287940"/>
            <a:ext cx="3239224" cy="34276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08D5A9-BC24-475F-864F-047FD24F5608}"/>
              </a:ext>
            </a:extLst>
          </p:cNvPr>
          <p:cNvGrpSpPr/>
          <p:nvPr/>
        </p:nvGrpSpPr>
        <p:grpSpPr>
          <a:xfrm>
            <a:off x="4546243" y="1443921"/>
            <a:ext cx="1636549" cy="1327377"/>
            <a:chOff x="4546243" y="1443921"/>
            <a:chExt cx="1636549" cy="132737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B6481C0D-2850-4334-97A0-80F6246E4E5E}"/>
                </a:ext>
              </a:extLst>
            </p:cNvPr>
            <p:cNvSpPr/>
            <p:nvPr/>
          </p:nvSpPr>
          <p:spPr>
            <a:xfrm>
              <a:off x="4546243" y="1443921"/>
              <a:ext cx="1636549" cy="1327377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567AD32-9EB6-4E01-A045-1B0EBE4D426E}"/>
                </a:ext>
              </a:extLst>
            </p:cNvPr>
            <p:cNvSpPr txBox="1"/>
            <p:nvPr/>
          </p:nvSpPr>
          <p:spPr>
            <a:xfrm>
              <a:off x="4743994" y="1888456"/>
              <a:ext cx="1241045" cy="38869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R="0" algn="r" rtl="1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FF00"/>
                </a:buClr>
              </a:pPr>
              <a:r>
                <a:rPr lang="fa-IR" sz="18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RANYekanXFaNum Bold" pitchFamily="2" charset="-78"/>
                  <a:ea typeface="Times New Roman" panose="02020603050405020304" pitchFamily="18" charset="0"/>
                  <a:cs typeface="IRANYekanXFaNum Bold" pitchFamily="2" charset="-78"/>
                </a:rPr>
                <a:t>تحقیق بازار</a:t>
              </a:r>
              <a:endParaRPr lang="en-US" sz="18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YekanXFaNum Bold" pitchFamily="2" charset="-78"/>
                <a:ea typeface="Calibri" panose="020F0502020204030204" pitchFamily="34" charset="0"/>
                <a:cs typeface="IRANYekanXFaNum Bold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328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381</Words>
  <Application>Microsoft Office PowerPoint</Application>
  <PresentationFormat>Widescreen</PresentationFormat>
  <Paragraphs>125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IRANYekanXFaNum</vt:lpstr>
      <vt:lpstr>IRANYekanXFaNum Black</vt:lpstr>
      <vt:lpstr>IRANYekanXFaNum Bold</vt:lpstr>
      <vt:lpstr>IRANYekanXFaNum ExtraBlack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idokala.com</dc:creator>
  <cp:lastModifiedBy>idokala.com</cp:lastModifiedBy>
  <cp:revision>80</cp:revision>
  <dcterms:created xsi:type="dcterms:W3CDTF">2023-12-31T14:03:04Z</dcterms:created>
  <dcterms:modified xsi:type="dcterms:W3CDTF">2024-01-26T11:34:31Z</dcterms:modified>
</cp:coreProperties>
</file>